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66" r:id="rId3"/>
    <p:sldId id="267" r:id="rId4"/>
    <p:sldId id="259" r:id="rId5"/>
    <p:sldId id="261" r:id="rId6"/>
    <p:sldId id="263" r:id="rId7"/>
    <p:sldId id="264" r:id="rId8"/>
    <p:sldId id="265" r:id="rId9"/>
    <p:sldId id="268" r:id="rId10"/>
    <p:sldId id="270" r:id="rId11"/>
    <p:sldId id="271" r:id="rId12"/>
    <p:sldId id="272" r:id="rId13"/>
    <p:sldId id="273" r:id="rId14"/>
    <p:sldId id="274" r:id="rId15"/>
    <p:sldId id="286" r:id="rId16"/>
    <p:sldId id="276" r:id="rId17"/>
    <p:sldId id="277" r:id="rId18"/>
    <p:sldId id="287" r:id="rId19"/>
    <p:sldId id="288" r:id="rId20"/>
    <p:sldId id="284" r:id="rId21"/>
    <p:sldId id="285" r:id="rId22"/>
    <p:sldId id="290" r:id="rId23"/>
    <p:sldId id="291" r:id="rId24"/>
    <p:sldId id="292" r:id="rId25"/>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69500" autoAdjust="0"/>
  </p:normalViewPr>
  <p:slideViewPr>
    <p:cSldViewPr>
      <p:cViewPr varScale="1">
        <p:scale>
          <a:sx n="54" d="100"/>
          <a:sy n="54" d="100"/>
        </p:scale>
        <p:origin x="-161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dministrator\Desktop\&#3623;&#3636;&#3594;&#3634;%20&#3623;&#3636;&#3592;&#3633;&#3618;\tab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th-TH"/>
  <c:style val="18"/>
  <c:chart>
    <c:autoTitleDeleted val="1"/>
    <c:plotArea>
      <c:layout/>
      <c:pieChart>
        <c:varyColors val="1"/>
        <c:ser>
          <c:idx val="1"/>
          <c:order val="1"/>
          <c:dLbls>
            <c:showPercent val="1"/>
          </c:dLbls>
          <c:cat>
            <c:strRef>
              <c:f>Sheet1!$A$30:$A$34</c:f>
              <c:strCache>
                <c:ptCount val="5"/>
                <c:pt idx="0">
                  <c:v>ASC-US</c:v>
                </c:pt>
                <c:pt idx="1">
                  <c:v>LSIL</c:v>
                </c:pt>
                <c:pt idx="2">
                  <c:v>ASC-H</c:v>
                </c:pt>
                <c:pt idx="3">
                  <c:v>HSIL</c:v>
                </c:pt>
                <c:pt idx="4">
                  <c:v>SCCA</c:v>
                </c:pt>
              </c:strCache>
            </c:strRef>
          </c:cat>
          <c:val>
            <c:numRef>
              <c:f>Sheet1!$B$30:$B$34</c:f>
              <c:numCache>
                <c:formatCode>General</c:formatCode>
                <c:ptCount val="5"/>
                <c:pt idx="0">
                  <c:v>36.480000000000004</c:v>
                </c:pt>
                <c:pt idx="1">
                  <c:v>27.79</c:v>
                </c:pt>
                <c:pt idx="2">
                  <c:v>7.94</c:v>
                </c:pt>
                <c:pt idx="3">
                  <c:v>16.130000000000017</c:v>
                </c:pt>
                <c:pt idx="4">
                  <c:v>1.9900000000000002</c:v>
                </c:pt>
              </c:numCache>
            </c:numRef>
          </c:val>
        </c:ser>
        <c:ser>
          <c:idx val="0"/>
          <c:order val="0"/>
          <c:dLbls>
            <c:showPercent val="1"/>
          </c:dLbls>
          <c:cat>
            <c:strRef>
              <c:f>Sheet1!$A$30:$A$34</c:f>
              <c:strCache>
                <c:ptCount val="5"/>
                <c:pt idx="0">
                  <c:v>ASC-US</c:v>
                </c:pt>
                <c:pt idx="1">
                  <c:v>LSIL</c:v>
                </c:pt>
                <c:pt idx="2">
                  <c:v>ASC-H</c:v>
                </c:pt>
                <c:pt idx="3">
                  <c:v>HSIL</c:v>
                </c:pt>
                <c:pt idx="4">
                  <c:v>SCCA</c:v>
                </c:pt>
              </c:strCache>
            </c:strRef>
          </c:cat>
          <c:val>
            <c:numRef>
              <c:f>Sheet1!$B$30:$B$34</c:f>
              <c:numCache>
                <c:formatCode>General</c:formatCode>
                <c:ptCount val="5"/>
                <c:pt idx="0">
                  <c:v>36.480000000000004</c:v>
                </c:pt>
                <c:pt idx="1">
                  <c:v>27.79</c:v>
                </c:pt>
                <c:pt idx="2">
                  <c:v>7.94</c:v>
                </c:pt>
                <c:pt idx="3">
                  <c:v>16.130000000000017</c:v>
                </c:pt>
                <c:pt idx="4">
                  <c:v>1.9900000000000002</c:v>
                </c:pt>
              </c:numCache>
            </c:numRef>
          </c:val>
        </c:ser>
        <c:dLbls>
          <c:showPercent val="1"/>
        </c:dLbls>
        <c:firstSliceAng val="0"/>
      </c:pieChart>
    </c:plotArea>
    <c:legend>
      <c:legendPos val="r"/>
      <c:layout>
        <c:manualLayout>
          <c:xMode val="edge"/>
          <c:yMode val="edge"/>
          <c:x val="0.6720715223097139"/>
          <c:y val="0.20121986044339668"/>
          <c:w val="0.27376181102362207"/>
          <c:h val="0.53593061812757803"/>
        </c:manualLayout>
      </c:layout>
      <c:txPr>
        <a:bodyPr/>
        <a:lstStyle/>
        <a:p>
          <a:pPr>
            <a:defRPr>
              <a:solidFill>
                <a:schemeClr val="bg1"/>
              </a:solidFill>
            </a:defRPr>
          </a:pPr>
          <a:endParaRPr lang="th-TH"/>
        </a:p>
      </c:txPr>
    </c:legend>
    <c:plotVisOnly val="1"/>
  </c:chart>
  <c:txPr>
    <a:bodyPr/>
    <a:lstStyle/>
    <a:p>
      <a:pPr>
        <a:defRPr sz="1800"/>
      </a:pPr>
      <a:endParaRPr lang="th-TH"/>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ยึดหัวกระดาษ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
        <p:nvSpPr>
          <p:cNvPr id="3" name="ตัวยึดวันที่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15A95C-7A0E-442F-846D-195F84C0EC3B}" type="datetimeFigureOut">
              <a:rPr lang="th-TH" smtClean="0"/>
              <a:pPr/>
              <a:t>25/12/56</a:t>
            </a:fld>
            <a:endParaRPr lang="th-TH"/>
          </a:p>
        </p:txBody>
      </p:sp>
      <p:sp>
        <p:nvSpPr>
          <p:cNvPr id="4" name="ตัวยึดรูปบนภาพนิ่ง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h-TH"/>
          </a:p>
        </p:txBody>
      </p:sp>
      <p:sp>
        <p:nvSpPr>
          <p:cNvPr id="5" name="ตัวยึดบันทึกย่อ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6" name="ตัวยึดท้ายกระดา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7" name="ตัวยึดหมายเลขภาพนิ่ง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029D4B-3F02-4E3F-8B95-CDFD0D779757}" type="slidenum">
              <a:rPr lang="th-TH" smtClean="0"/>
              <a:pPr/>
              <a:t>‹#›</a:t>
            </a:fld>
            <a:endParaRPr lang="th-TH"/>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r>
              <a:rPr lang="en-US" dirty="0" smtClean="0"/>
              <a:t>Good afternoon</a:t>
            </a:r>
            <a:r>
              <a:rPr lang="en-US" baseline="0" dirty="0" smtClean="0"/>
              <a:t> everybody, Today I, Miss Nalin yomdit and Miss </a:t>
            </a:r>
            <a:r>
              <a:rPr lang="en-US" baseline="0" dirty="0" err="1" smtClean="0"/>
              <a:t>chonticha</a:t>
            </a:r>
            <a:r>
              <a:rPr lang="en-US" baseline="0" dirty="0" smtClean="0"/>
              <a:t> Tidleng,  5</a:t>
            </a:r>
            <a:r>
              <a:rPr lang="en-US" baseline="30000" dirty="0" smtClean="0"/>
              <a:t>th</a:t>
            </a:r>
            <a:r>
              <a:rPr lang="en-US" baseline="0" dirty="0" smtClean="0"/>
              <a:t> year medical students will present the </a:t>
            </a:r>
            <a:r>
              <a:rPr lang="en-US" sz="1800" b="0" dirty="0" smtClean="0"/>
              <a:t>Abnormal Pap Smear Patterns Following the Bethesda System 2001 in Patients of the Colposcopic Clinic in Naresuan University Hospital</a:t>
            </a:r>
            <a:endParaRPr lang="th-TH" b="0" dirty="0"/>
          </a:p>
        </p:txBody>
      </p:sp>
      <p:sp>
        <p:nvSpPr>
          <p:cNvPr id="4" name="ตัวยึดหมายเลขภาพนิ่ง 3"/>
          <p:cNvSpPr>
            <a:spLocks noGrp="1"/>
          </p:cNvSpPr>
          <p:nvPr>
            <p:ph type="sldNum" sz="quarter" idx="10"/>
          </p:nvPr>
        </p:nvSpPr>
        <p:spPr/>
        <p:txBody>
          <a:bodyPr/>
          <a:lstStyle/>
          <a:p>
            <a:fld id="{3C029D4B-3F02-4E3F-8B95-CDFD0D779757}" type="slidenum">
              <a:rPr lang="th-TH" smtClean="0"/>
              <a:pPr/>
              <a:t>1</a:t>
            </a:fld>
            <a:endParaRPr lang="th-TH"/>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is the collected data collecting form that we used to collect identification data such as age, </a:t>
            </a:r>
            <a:r>
              <a:rPr lang="en-US" baseline="0" dirty="0" err="1" smtClean="0"/>
              <a:t>para</a:t>
            </a:r>
            <a:r>
              <a:rPr lang="en-US" baseline="0" dirty="0" smtClean="0"/>
              <a:t> this word mean the number of term infant-the number of preterm infant-the number of abortion-and the number of life infant, age her has first sexual intercourse, the number of partner, the history of smoking, refer, and address</a:t>
            </a:r>
            <a:endParaRPr lang="en-US" dirty="0"/>
          </a:p>
        </p:txBody>
      </p:sp>
      <p:sp>
        <p:nvSpPr>
          <p:cNvPr id="4" name="Slide Number Placeholder 3"/>
          <p:cNvSpPr>
            <a:spLocks noGrp="1"/>
          </p:cNvSpPr>
          <p:nvPr>
            <p:ph type="sldNum" sz="quarter" idx="10"/>
          </p:nvPr>
        </p:nvSpPr>
        <p:spPr/>
        <p:txBody>
          <a:bodyPr/>
          <a:lstStyle/>
          <a:p>
            <a:fld id="{86272B7D-289C-4D29-B685-4507C5DA50A2}" type="slidenum">
              <a:rPr lang="en-US" smtClean="0"/>
              <a:pPr/>
              <a:t>10</a:t>
            </a:fld>
            <a:endParaRPr lang="en-US"/>
          </a:p>
        </p:txBody>
      </p:sp>
    </p:spTree>
    <p:extLst>
      <p:ext uri="{BB962C8B-B14F-4D97-AF65-F5344CB8AC3E}">
        <p14:creationId xmlns="" xmlns:p14="http://schemas.microsoft.com/office/powerpoint/2010/main" val="9325851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This part of the form used to collect data about abnormal pap smear patterns following the Bethesda system 2001</a:t>
            </a:r>
            <a:endParaRPr lang="en-US" dirty="0"/>
          </a:p>
        </p:txBody>
      </p:sp>
      <p:sp>
        <p:nvSpPr>
          <p:cNvPr id="4" name="Slide Number Placeholder 3"/>
          <p:cNvSpPr>
            <a:spLocks noGrp="1"/>
          </p:cNvSpPr>
          <p:nvPr>
            <p:ph type="sldNum" sz="quarter" idx="10"/>
          </p:nvPr>
        </p:nvSpPr>
        <p:spPr/>
        <p:txBody>
          <a:bodyPr/>
          <a:lstStyle/>
          <a:p>
            <a:fld id="{86272B7D-289C-4D29-B685-4507C5DA50A2}" type="slidenum">
              <a:rPr lang="en-US" smtClean="0"/>
              <a:pPr/>
              <a:t>11</a:t>
            </a:fld>
            <a:endParaRPr lang="en-US"/>
          </a:p>
        </p:txBody>
      </p:sp>
    </p:spTree>
    <p:extLst>
      <p:ext uri="{BB962C8B-B14F-4D97-AF65-F5344CB8AC3E}">
        <p14:creationId xmlns="" xmlns:p14="http://schemas.microsoft.com/office/powerpoint/2010/main" val="2205805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r>
              <a:rPr lang="en-US" dirty="0" smtClean="0"/>
              <a:t>Next I will present results of our</a:t>
            </a:r>
            <a:r>
              <a:rPr lang="en-US" baseline="0" dirty="0" smtClean="0"/>
              <a:t> study</a:t>
            </a:r>
            <a:endParaRPr lang="th-TH" dirty="0"/>
          </a:p>
        </p:txBody>
      </p:sp>
      <p:sp>
        <p:nvSpPr>
          <p:cNvPr id="4" name="ตัวยึดหมายเลขภาพนิ่ง 3"/>
          <p:cNvSpPr>
            <a:spLocks noGrp="1"/>
          </p:cNvSpPr>
          <p:nvPr>
            <p:ph type="sldNum" sz="quarter" idx="10"/>
          </p:nvPr>
        </p:nvSpPr>
        <p:spPr/>
        <p:txBody>
          <a:bodyPr/>
          <a:lstStyle/>
          <a:p>
            <a:fld id="{3C029D4B-3F02-4E3F-8B95-CDFD0D779757}" type="slidenum">
              <a:rPr lang="th-TH" smtClean="0"/>
              <a:pPr/>
              <a:t>12</a:t>
            </a:fld>
            <a:endParaRPr lang="th-TH"/>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This diagram</a:t>
            </a:r>
            <a:r>
              <a:rPr lang="en-US" sz="1200" kern="1200" baseline="0" dirty="0" smtClean="0">
                <a:solidFill>
                  <a:schemeClr val="tx1"/>
                </a:solidFill>
                <a:effectLst/>
                <a:latin typeface="+mn-lt"/>
                <a:ea typeface="+mn-ea"/>
                <a:cs typeface="+mn-cs"/>
              </a:rPr>
              <a:t> showed the identification data such as mean age incidence and the percent of case in different abnormal pap smear patterns </a:t>
            </a:r>
          </a:p>
          <a:p>
            <a:r>
              <a:rPr lang="en-US" sz="1200" kern="1200" baseline="0" dirty="0" smtClean="0">
                <a:solidFill>
                  <a:schemeClr val="tx1"/>
                </a:solidFill>
                <a:effectLst/>
                <a:latin typeface="+mn-lt"/>
                <a:ea typeface="+mn-ea"/>
                <a:cs typeface="+mn-cs"/>
              </a:rPr>
              <a:t>There are 364 patient  or 90</a:t>
            </a:r>
            <a:r>
              <a:rPr lang="th-TH" sz="1200" kern="1200" baseline="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with squamous cell epithelium abnormality. While Glandular cell abnormality is only 6.4</a:t>
            </a:r>
            <a:r>
              <a:rPr lang="th-TH" sz="1200" kern="1200" baseline="0" dirty="0" smtClean="0">
                <a:solidFill>
                  <a:schemeClr val="tx1"/>
                </a:solidFill>
                <a:effectLst/>
                <a:latin typeface="+mn-lt"/>
                <a:ea typeface="+mn-ea"/>
                <a:cs typeface="+mn-cs"/>
              </a:rPr>
              <a:t>%</a:t>
            </a:r>
          </a:p>
          <a:p>
            <a:r>
              <a:rPr lang="en-US" sz="1200" kern="1200" baseline="0" dirty="0" smtClean="0">
                <a:solidFill>
                  <a:schemeClr val="tx1"/>
                </a:solidFill>
                <a:effectLst/>
                <a:latin typeface="+mn-lt"/>
                <a:ea typeface="+mn-ea"/>
                <a:cs typeface="+mn-cs"/>
              </a:rPr>
              <a:t>As mean age incidence in Squamous cell epithelium is 42.72, Glandular is 48.21 year old. To turn into SCCA the mean age incident is increase to 49.12 year old while ASC-US LSIL ASC-H HSIL is 41.27. 37.25 43.03 42.94 year old</a:t>
            </a:r>
            <a:endParaRPr lang="th-TH" dirty="0"/>
          </a:p>
        </p:txBody>
      </p:sp>
      <p:sp>
        <p:nvSpPr>
          <p:cNvPr id="4" name="ตัวยึดหมายเลขภาพนิ่ง 3"/>
          <p:cNvSpPr>
            <a:spLocks noGrp="1"/>
          </p:cNvSpPr>
          <p:nvPr>
            <p:ph type="sldNum" sz="quarter" idx="10"/>
          </p:nvPr>
        </p:nvSpPr>
        <p:spPr/>
        <p:txBody>
          <a:bodyPr/>
          <a:lstStyle/>
          <a:p>
            <a:fld id="{86272B7D-289C-4D29-B685-4507C5DA50A2}"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r>
              <a:rPr lang="en-US" dirty="0" smtClean="0"/>
              <a:t>For</a:t>
            </a:r>
            <a:r>
              <a:rPr lang="en-US" baseline="0" dirty="0" smtClean="0"/>
              <a:t>, Squamous cell epithelial abnormality, the most common lesion, </a:t>
            </a:r>
            <a:r>
              <a:rPr lang="en-US" dirty="0" smtClean="0"/>
              <a:t>This chart </a:t>
            </a:r>
            <a:r>
              <a:rPr lang="en-US" sz="1200" b="0" dirty="0" smtClean="0">
                <a:latin typeface="Tahoma" pitchFamily="34" charset="0"/>
                <a:ea typeface="Tahoma" pitchFamily="34" charset="0"/>
                <a:cs typeface="Tahoma" pitchFamily="34" charset="0"/>
              </a:rPr>
              <a:t>showed the percentage of the patterns of</a:t>
            </a:r>
            <a:r>
              <a:rPr lang="en-US" sz="1200" b="0" baseline="0" dirty="0" smtClean="0">
                <a:latin typeface="Tahoma" pitchFamily="34" charset="0"/>
                <a:ea typeface="Tahoma" pitchFamily="34" charset="0"/>
                <a:cs typeface="Tahoma" pitchFamily="34" charset="0"/>
              </a:rPr>
              <a:t> </a:t>
            </a:r>
            <a:r>
              <a:rPr lang="en-US" sz="1200" baseline="0" dirty="0" smtClean="0"/>
              <a:t>Squamous cell epithelial abnormality</a:t>
            </a:r>
            <a:r>
              <a:rPr lang="en-US" sz="1200" b="0" dirty="0" smtClean="0">
                <a:latin typeface="Tahoma" pitchFamily="34" charset="0"/>
                <a:ea typeface="Tahoma" pitchFamily="34" charset="0"/>
                <a:cs typeface="Tahoma" pitchFamily="34" charset="0"/>
              </a:rPr>
              <a:t> in patients of colposcopic clinic at Naresuan University Hospital between June, 2008-May, 2012.The findings of this study revealed that ASC-US</a:t>
            </a:r>
            <a:r>
              <a:rPr lang="en-US" sz="1200" b="0" baseline="0" dirty="0" smtClean="0">
                <a:latin typeface="Tahoma" pitchFamily="34" charset="0"/>
                <a:ea typeface="Tahoma" pitchFamily="34" charset="0"/>
                <a:cs typeface="Tahoma" pitchFamily="34" charset="0"/>
              </a:rPr>
              <a:t> is the most common lesion about 4</a:t>
            </a:r>
            <a:r>
              <a:rPr lang="th-TH" sz="1200" b="0" baseline="0" dirty="0" smtClean="0">
                <a:latin typeface="Tahoma" pitchFamily="34" charset="0"/>
                <a:ea typeface="Tahoma" pitchFamily="34" charset="0"/>
                <a:cs typeface="Tahoma" pitchFamily="34" charset="0"/>
              </a:rPr>
              <a:t>%</a:t>
            </a:r>
            <a:r>
              <a:rPr lang="en-US" sz="1200" b="0" baseline="0" dirty="0" smtClean="0">
                <a:latin typeface="Tahoma" pitchFamily="34" charset="0"/>
                <a:ea typeface="Tahoma" pitchFamily="34" charset="0"/>
                <a:cs typeface="Tahoma" pitchFamily="34" charset="0"/>
              </a:rPr>
              <a:t> </a:t>
            </a:r>
            <a:r>
              <a:rPr lang="en-US" sz="1200" b="0" baseline="0" dirty="0" err="1" smtClean="0">
                <a:latin typeface="Tahoma" pitchFamily="34" charset="0"/>
                <a:ea typeface="Tahoma" pitchFamily="34" charset="0"/>
                <a:cs typeface="Tahoma" pitchFamily="34" charset="0"/>
              </a:rPr>
              <a:t>wherease</a:t>
            </a:r>
            <a:r>
              <a:rPr lang="en-US" sz="1200" b="0" baseline="0" dirty="0" smtClean="0">
                <a:latin typeface="Tahoma" pitchFamily="34" charset="0"/>
                <a:ea typeface="Tahoma" pitchFamily="34" charset="0"/>
                <a:cs typeface="Tahoma" pitchFamily="34" charset="0"/>
              </a:rPr>
              <a:t> SCCA is founded about 2</a:t>
            </a:r>
            <a:r>
              <a:rPr lang="th-TH" sz="1200" b="0" baseline="0" dirty="0" smtClean="0">
                <a:latin typeface="Tahoma" pitchFamily="34" charset="0"/>
                <a:ea typeface="Tahoma" pitchFamily="34" charset="0"/>
                <a:cs typeface="Tahoma" pitchFamily="34" charset="0"/>
              </a:rPr>
              <a:t>%</a:t>
            </a:r>
            <a:r>
              <a:rPr lang="en-US" sz="1200" b="1" dirty="0" smtClean="0">
                <a:latin typeface="Tahoma" pitchFamily="34" charset="0"/>
                <a:ea typeface="Tahoma" pitchFamily="34" charset="0"/>
                <a:cs typeface="Tahoma" pitchFamily="34" charset="0"/>
              </a:rPr>
              <a:t/>
            </a:r>
            <a:br>
              <a:rPr lang="en-US" sz="1200" b="1" dirty="0" smtClean="0">
                <a:latin typeface="Tahoma" pitchFamily="34" charset="0"/>
                <a:ea typeface="Tahoma" pitchFamily="34" charset="0"/>
                <a:cs typeface="Tahoma" pitchFamily="34" charset="0"/>
              </a:rPr>
            </a:br>
            <a:endParaRPr lang="th-TH" dirty="0"/>
          </a:p>
        </p:txBody>
      </p:sp>
      <p:sp>
        <p:nvSpPr>
          <p:cNvPr id="4" name="ตัวยึดหมายเลขภาพนิ่ง 3"/>
          <p:cNvSpPr>
            <a:spLocks noGrp="1"/>
          </p:cNvSpPr>
          <p:nvPr>
            <p:ph type="sldNum" sz="quarter" idx="10"/>
          </p:nvPr>
        </p:nvSpPr>
        <p:spPr/>
        <p:txBody>
          <a:bodyPr/>
          <a:lstStyle/>
          <a:p>
            <a:fld id="{86272B7D-289C-4D29-B685-4507C5DA50A2}"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r>
              <a:rPr lang="en-US" baseline="0" dirty="0" smtClean="0"/>
              <a:t>the number </a:t>
            </a:r>
            <a:r>
              <a:rPr lang="en-US" b="0" baseline="0" dirty="0" smtClean="0"/>
              <a:t>of </a:t>
            </a:r>
            <a:r>
              <a:rPr lang="en-US" sz="1800" b="0" dirty="0" smtClean="0">
                <a:latin typeface="Georgia" pitchFamily="18" charset="0"/>
                <a:cs typeface="Tahoma" pitchFamily="34" charset="0"/>
              </a:rPr>
              <a:t>the patient with Squamous cell epithelial abnormality</a:t>
            </a:r>
            <a:r>
              <a:rPr lang="en-US" sz="1800" b="0" baseline="0" dirty="0" smtClean="0">
                <a:latin typeface="Georgia" pitchFamily="18" charset="0"/>
                <a:cs typeface="Tahoma" pitchFamily="34" charset="0"/>
              </a:rPr>
              <a:t> between 2551 to 2554. It’s is annually increasing in every type of the abnormality</a:t>
            </a:r>
            <a:endParaRPr lang="th-TH" b="0" dirty="0"/>
          </a:p>
        </p:txBody>
      </p:sp>
      <p:sp>
        <p:nvSpPr>
          <p:cNvPr id="4" name="ตัวยึดหมายเลขภาพนิ่ง 3"/>
          <p:cNvSpPr>
            <a:spLocks noGrp="1"/>
          </p:cNvSpPr>
          <p:nvPr>
            <p:ph type="sldNum" sz="quarter" idx="10"/>
          </p:nvPr>
        </p:nvSpPr>
        <p:spPr/>
        <p:txBody>
          <a:bodyPr/>
          <a:lstStyle/>
          <a:p>
            <a:fld id="{3C029D4B-3F02-4E3F-8B95-CDFD0D779757}" type="slidenum">
              <a:rPr lang="th-TH" smtClean="0"/>
              <a:pPr/>
              <a:t>15</a:t>
            </a:fld>
            <a:endParaRPr lang="th-TH"/>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r>
              <a:rPr lang="en-US" dirty="0" smtClean="0"/>
              <a:t>The last part conclusion and </a:t>
            </a:r>
            <a:r>
              <a:rPr lang="en-US" dirty="0" err="1" smtClean="0"/>
              <a:t>disscussion</a:t>
            </a:r>
            <a:endParaRPr lang="th-TH" dirty="0"/>
          </a:p>
        </p:txBody>
      </p:sp>
      <p:sp>
        <p:nvSpPr>
          <p:cNvPr id="4" name="ตัวยึดหมายเลขภาพนิ่ง 3"/>
          <p:cNvSpPr>
            <a:spLocks noGrp="1"/>
          </p:cNvSpPr>
          <p:nvPr>
            <p:ph type="sldNum" sz="quarter" idx="10"/>
          </p:nvPr>
        </p:nvSpPr>
        <p:spPr/>
        <p:txBody>
          <a:bodyPr/>
          <a:lstStyle/>
          <a:p>
            <a:fld id="{3C029D4B-3F02-4E3F-8B95-CDFD0D779757}" type="slidenum">
              <a:rPr lang="th-TH" smtClean="0"/>
              <a:pPr/>
              <a:t>16</a:t>
            </a:fld>
            <a:endParaRPr lang="th-TH"/>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From</a:t>
            </a:r>
            <a:r>
              <a:rPr lang="en-US" baseline="0" dirty="0" smtClean="0"/>
              <a:t> the result we found </a:t>
            </a:r>
            <a:r>
              <a:rPr lang="en-US" dirty="0" smtClean="0">
                <a:latin typeface="Tahoma" pitchFamily="34" charset="0"/>
                <a:ea typeface="Tahoma" pitchFamily="34" charset="0"/>
                <a:cs typeface="Tahoma" pitchFamily="34" charset="0"/>
              </a:rPr>
              <a:t>The mean aged incidence of premalignant lesions were less than the mean aged incidence of malignant lesions because of slow progression of the malignancy</a:t>
            </a:r>
            <a:r>
              <a:rPr lang="en-US" baseline="0" dirty="0" smtClean="0">
                <a:latin typeface="Tahoma" pitchFamily="34" charset="0"/>
                <a:ea typeface="Tahoma" pitchFamily="34" charset="0"/>
                <a:cs typeface="Tahoma" pitchFamily="34" charset="0"/>
              </a:rPr>
              <a:t> , It takes about 10 year for developing the cancer</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Tahoma" pitchFamily="34" charset="0"/>
                <a:ea typeface="Tahoma" pitchFamily="34" charset="0"/>
                <a:cs typeface="Tahoma" pitchFamily="34" charset="0"/>
              </a:rPr>
              <a:t>The precancerous lesion, like ASC-US and LSIL is the most common lesion, This information is related to the other public study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latin typeface="Tahoma" pitchFamily="34" charset="0"/>
              <a:ea typeface="Tahoma" pitchFamily="34" charset="0"/>
              <a:cs typeface="Tahoma" pitchFamily="34" charset="0"/>
            </a:endParaRPr>
          </a:p>
          <a:p>
            <a:endParaRPr lang="th-TH" dirty="0"/>
          </a:p>
        </p:txBody>
      </p:sp>
      <p:sp>
        <p:nvSpPr>
          <p:cNvPr id="4" name="ตัวยึดหมายเลขภาพนิ่ง 3"/>
          <p:cNvSpPr>
            <a:spLocks noGrp="1"/>
          </p:cNvSpPr>
          <p:nvPr>
            <p:ph type="sldNum" sz="quarter" idx="10"/>
          </p:nvPr>
        </p:nvSpPr>
        <p:spPr/>
        <p:txBody>
          <a:bodyPr/>
          <a:lstStyle/>
          <a:p>
            <a:fld id="{3C029D4B-3F02-4E3F-8B95-CDFD0D779757}" type="slidenum">
              <a:rPr lang="th-TH" smtClean="0"/>
              <a:pPr/>
              <a:t>17</a:t>
            </a:fld>
            <a:endParaRPr lang="th-TH"/>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Accordingly,</a:t>
            </a:r>
            <a:r>
              <a:rPr lang="en-US" baseline="0" dirty="0" smtClean="0"/>
              <a:t> </a:t>
            </a:r>
            <a:r>
              <a:rPr lang="en-US" dirty="0" smtClean="0">
                <a:latin typeface="Tahoma" pitchFamily="34" charset="0"/>
                <a:ea typeface="Tahoma" pitchFamily="34" charset="0"/>
                <a:cs typeface="Tahoma" pitchFamily="34" charset="0"/>
              </a:rPr>
              <a:t>Each year the incidence of abnormal pap smears in colposcopic clinic is increasing. ASC-US which is low incidence of invasive cancer or a precancerous lesion is the most common epithelial cell abnormality. Alerting to annual Pap smear should be included in the strategic plan in order to reduce the incidence of invasive cervical cancer.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latin typeface="Tahoma" pitchFamily="34" charset="0"/>
              <a:ea typeface="Tahoma" pitchFamily="34" charset="0"/>
              <a:cs typeface="Tahoma" pitchFamily="34" charset="0"/>
            </a:endParaRPr>
          </a:p>
          <a:p>
            <a:endParaRPr lang="th-TH" dirty="0"/>
          </a:p>
        </p:txBody>
      </p:sp>
      <p:sp>
        <p:nvSpPr>
          <p:cNvPr id="4" name="ตัวยึดหมายเลขภาพนิ่ง 3"/>
          <p:cNvSpPr>
            <a:spLocks noGrp="1"/>
          </p:cNvSpPr>
          <p:nvPr>
            <p:ph type="sldNum" sz="quarter" idx="10"/>
          </p:nvPr>
        </p:nvSpPr>
        <p:spPr/>
        <p:txBody>
          <a:bodyPr/>
          <a:lstStyle/>
          <a:p>
            <a:fld id="{3C029D4B-3F02-4E3F-8B95-CDFD0D779757}" type="slidenum">
              <a:rPr lang="th-TH" smtClean="0"/>
              <a:pPr/>
              <a:t>18</a:t>
            </a:fld>
            <a:endParaRPr lang="th-TH"/>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h-TH" dirty="0" smtClean="0"/>
              <a:t>สำหรับข้อเสนอแนะที่ได้จากการทำงานวิจัยในครั้งนี้</a:t>
            </a:r>
            <a:r>
              <a:rPr lang="th-TH" baseline="0" dirty="0" smtClean="0"/>
              <a:t> คือ ควรมีการวางมาตรการสำหรับกลุ่มผู้ป่วยที่มีอายุน้อยลง เช่น จัดอบรบให้ความรู้ให้กับนักเรียนชั้นมัธยม เพิ่มจำนวนบุคลกรและเครื่องมือที่ใช้ในคลินิกส่องกล้องขยายปากมดลูก เนื่องจากมีจำนวนผู้ป่วยที่มารับบริการเพิ่มมากขึ้นทั้งจากการส่งต่อจากสถานพยาบาลอื่น และมิได้ส่งต่อ  จัดทีมแพทย์ลงให้ความรู้และตรวจคัดกรองมะเร็งปากมดลูกในพื้นที่ที่มีผู้ป่วยที่มีความผิดปกติของเซลล์ปากมดลูกซึ่งมารับบริการที่คลินิกส่องกล้องขยายปากมดลูกเป็นจำนวนมาก</a:t>
            </a:r>
            <a:endParaRPr lang="en-US" dirty="0"/>
          </a:p>
        </p:txBody>
      </p:sp>
      <p:sp>
        <p:nvSpPr>
          <p:cNvPr id="4" name="Slide Number Placeholder 3"/>
          <p:cNvSpPr>
            <a:spLocks noGrp="1"/>
          </p:cNvSpPr>
          <p:nvPr>
            <p:ph type="sldNum" sz="quarter" idx="10"/>
          </p:nvPr>
        </p:nvSpPr>
        <p:spPr/>
        <p:txBody>
          <a:bodyPr/>
          <a:lstStyle/>
          <a:p>
            <a:fld id="{86272B7D-289C-4D29-B685-4507C5DA50A2}" type="slidenum">
              <a:rPr lang="en-US" smtClean="0"/>
              <a:pPr/>
              <a:t>20</a:t>
            </a:fld>
            <a:endParaRPr lang="en-US"/>
          </a:p>
        </p:txBody>
      </p:sp>
    </p:spTree>
    <p:extLst>
      <p:ext uri="{BB962C8B-B14F-4D97-AF65-F5344CB8AC3E}">
        <p14:creationId xmlns="" xmlns:p14="http://schemas.microsoft.com/office/powerpoint/2010/main" val="3469687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endParaRPr lang="th-TH" dirty="0"/>
          </a:p>
        </p:txBody>
      </p:sp>
      <p:sp>
        <p:nvSpPr>
          <p:cNvPr id="4" name="ตัวยึดหมายเลขภาพนิ่ง 3"/>
          <p:cNvSpPr>
            <a:spLocks noGrp="1"/>
          </p:cNvSpPr>
          <p:nvPr>
            <p:ph type="sldNum" sz="quarter" idx="10"/>
          </p:nvPr>
        </p:nvSpPr>
        <p:spPr/>
        <p:txBody>
          <a:bodyPr/>
          <a:lstStyle/>
          <a:p>
            <a:fld id="{3C029D4B-3F02-4E3F-8B95-CDFD0D779757}" type="slidenum">
              <a:rPr lang="th-TH" smtClean="0"/>
              <a:pPr/>
              <a:t>2</a:t>
            </a:fld>
            <a:endParaRPr lang="th-TH"/>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h-TH" dirty="0" smtClean="0"/>
              <a:t>หลังจากทำวิจัยในครั้งนี้จึงมีข้อเสนอแนะสำหรับการทำวิจัยครั้งต่อไป คือ ควรทำการศึกษาความสัมพันธ์ของตัวแปรต่างๆ ต่อการเกิดเซลล์ปากมดลูกที่ผิดปกติ และควรทำการศึกษาให้ครอบคลุมทั้งสตรีที่มีผลเซลล์ปากมดลูกปกติ</a:t>
            </a:r>
            <a:r>
              <a:rPr lang="th-TH" baseline="0" dirty="0" smtClean="0"/>
              <a:t> และสตรีที่มีผลเซลล์ปากมดลูกผิดปกติที่มารับบริการที่คลินิกส่องกล้องขยายปากมดลูกโรงพยาบาลมหาวิทยาลัยนเรศวร เพื่อให้</a:t>
            </a:r>
            <a:r>
              <a:rPr lang="th-TH" sz="1200" kern="1200" dirty="0" smtClean="0">
                <a:solidFill>
                  <a:schemeClr val="tx1"/>
                </a:solidFill>
                <a:effectLst/>
                <a:latin typeface="+mn-lt"/>
                <a:ea typeface="+mn-ea"/>
                <a:cs typeface="+mn-cs"/>
              </a:rPr>
              <a:t>เห็นภาพรวมของการตรวจคัดกรองมะเร็งปากมดลูกด้วย </a:t>
            </a:r>
            <a:r>
              <a:rPr lang="en-US" sz="1200" kern="1200" dirty="0" smtClean="0">
                <a:solidFill>
                  <a:schemeClr val="tx1"/>
                </a:solidFill>
                <a:effectLst/>
                <a:latin typeface="+mn-lt"/>
                <a:ea typeface="+mn-ea"/>
                <a:cs typeface="+mn-cs"/>
              </a:rPr>
              <a:t>pap smears </a:t>
            </a:r>
            <a:r>
              <a:rPr lang="th-TH" sz="1200" kern="1200" dirty="0" smtClean="0">
                <a:solidFill>
                  <a:schemeClr val="tx1"/>
                </a:solidFill>
                <a:effectLst/>
                <a:latin typeface="+mn-lt"/>
                <a:ea typeface="+mn-ea"/>
                <a:cs typeface="+mn-cs"/>
              </a:rPr>
              <a:t>ซึ่งมีผลต่อมาตรการสำหรับป้องกันการเกิดมะเร็งปากมดลูก</a:t>
            </a:r>
            <a:r>
              <a:rPr lang="th-TH" sz="1200" kern="1200" baseline="0" dirty="0" smtClean="0">
                <a:solidFill>
                  <a:schemeClr val="tx1"/>
                </a:solidFill>
                <a:effectLst/>
                <a:latin typeface="+mn-lt"/>
                <a:ea typeface="+mn-ea"/>
                <a:cs typeface="+mn-cs"/>
              </a:rPr>
              <a:t> ต่อไปในอนาคต</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6272B7D-289C-4D29-B685-4507C5DA50A2}" type="slidenum">
              <a:rPr lang="en-US" smtClean="0"/>
              <a:pPr/>
              <a:t>21</a:t>
            </a:fld>
            <a:endParaRPr lang="en-US"/>
          </a:p>
        </p:txBody>
      </p:sp>
    </p:spTree>
    <p:extLst>
      <p:ext uri="{BB962C8B-B14F-4D97-AF65-F5344CB8AC3E}">
        <p14:creationId xmlns="" xmlns:p14="http://schemas.microsoft.com/office/powerpoint/2010/main" val="24997825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endParaRPr lang="th-TH" dirty="0"/>
          </a:p>
        </p:txBody>
      </p:sp>
      <p:sp>
        <p:nvSpPr>
          <p:cNvPr id="4" name="ตัวยึดหมายเลขภาพนิ่ง 3"/>
          <p:cNvSpPr>
            <a:spLocks noGrp="1"/>
          </p:cNvSpPr>
          <p:nvPr>
            <p:ph type="sldNum" sz="quarter" idx="10"/>
          </p:nvPr>
        </p:nvSpPr>
        <p:spPr/>
        <p:txBody>
          <a:bodyPr/>
          <a:lstStyle/>
          <a:p>
            <a:fld id="{86272B7D-289C-4D29-B685-4507C5DA50A2}" type="slidenum">
              <a:rPr lang="en-US" smtClean="0"/>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pPr algn="l">
              <a:buNone/>
            </a:pPr>
            <a:r>
              <a:rPr lang="en-US" dirty="0" smtClean="0"/>
              <a:t>And my advisor is Dr.Daranee</a:t>
            </a:r>
            <a:r>
              <a:rPr lang="en-US" baseline="0" dirty="0" smtClean="0"/>
              <a:t> </a:t>
            </a:r>
            <a:r>
              <a:rPr lang="en-US" dirty="0" smtClean="0"/>
              <a:t>Sirichaisutthikorn and Dr.Suwit</a:t>
            </a:r>
            <a:r>
              <a:rPr lang="en-US" baseline="0" dirty="0" smtClean="0"/>
              <a:t> </a:t>
            </a:r>
            <a:r>
              <a:rPr lang="en-US" dirty="0" smtClean="0"/>
              <a:t>Leartkajonsin</a:t>
            </a:r>
            <a:endParaRPr lang="th-TH" dirty="0" smtClean="0"/>
          </a:p>
          <a:p>
            <a:endParaRPr lang="th-TH" dirty="0"/>
          </a:p>
        </p:txBody>
      </p:sp>
      <p:sp>
        <p:nvSpPr>
          <p:cNvPr id="4" name="ตัวยึดหมายเลขภาพนิ่ง 3"/>
          <p:cNvSpPr>
            <a:spLocks noGrp="1"/>
          </p:cNvSpPr>
          <p:nvPr>
            <p:ph type="sldNum" sz="quarter" idx="10"/>
          </p:nvPr>
        </p:nvSpPr>
        <p:spPr/>
        <p:txBody>
          <a:bodyPr/>
          <a:lstStyle/>
          <a:p>
            <a:fld id="{3C029D4B-3F02-4E3F-8B95-CDFD0D779757}" type="slidenum">
              <a:rPr lang="th-TH" smtClean="0"/>
              <a:pPr/>
              <a:t>3</a:t>
            </a:fld>
            <a:endParaRPr lang="th-TH"/>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Cancer is leading cause of death worldwide, </a:t>
            </a:r>
            <a:r>
              <a:rPr lang="en-US" sz="1800" b="0" i="0" kern="1200" dirty="0" smtClean="0">
                <a:solidFill>
                  <a:schemeClr val="tx1"/>
                </a:solidFill>
                <a:latin typeface="+mn-lt"/>
                <a:ea typeface="+mn-ea"/>
                <a:cs typeface="+mn-cs"/>
              </a:rPr>
              <a:t>accounting for 7.6 million</a:t>
            </a:r>
            <a:r>
              <a:rPr lang="en-US" sz="1800" b="0" i="0" kern="1200" baseline="0" dirty="0" smtClean="0">
                <a:solidFill>
                  <a:schemeClr val="tx1"/>
                </a:solidFill>
                <a:latin typeface="+mn-lt"/>
                <a:ea typeface="+mn-ea"/>
                <a:cs typeface="+mn-cs"/>
              </a:rPr>
              <a:t> or 13 percents of all </a:t>
            </a:r>
            <a:r>
              <a:rPr lang="en-US" sz="1800" b="0" i="0" kern="1200" dirty="0" smtClean="0">
                <a:solidFill>
                  <a:schemeClr val="tx1"/>
                </a:solidFill>
                <a:latin typeface="+mn-lt"/>
                <a:ea typeface="+mn-ea"/>
                <a:cs typeface="+mn-cs"/>
              </a:rPr>
              <a:t>deaths</a:t>
            </a:r>
            <a:r>
              <a:rPr lang="en-US" sz="1800" b="0" i="0" kern="1200" baseline="0" dirty="0" smtClean="0">
                <a:solidFill>
                  <a:schemeClr val="tx1"/>
                </a:solidFill>
                <a:latin typeface="+mn-lt"/>
                <a:ea typeface="+mn-ea"/>
                <a:cs typeface="+mn-cs"/>
              </a:rPr>
              <a:t> </a:t>
            </a:r>
            <a:r>
              <a:rPr lang="en-US" sz="1800" b="0" i="0" kern="1200" dirty="0" smtClean="0">
                <a:solidFill>
                  <a:schemeClr val="tx1"/>
                </a:solidFill>
                <a:latin typeface="+mn-lt"/>
                <a:ea typeface="+mn-ea"/>
                <a:cs typeface="+mn-cs"/>
              </a:rPr>
              <a:t>in 2008. </a:t>
            </a:r>
            <a:r>
              <a:rPr lang="en-US" sz="1800" b="0" i="0" u="none" kern="1200" dirty="0" smtClean="0">
                <a:solidFill>
                  <a:schemeClr val="tx1"/>
                </a:solidFill>
                <a:latin typeface="+mn-lt"/>
                <a:ea typeface="+mn-ea"/>
                <a:cs typeface="+mn-cs"/>
              </a:rPr>
              <a:t>Cervical cancer</a:t>
            </a:r>
            <a:r>
              <a:rPr lang="en-US" sz="1800" b="0" i="0" kern="1200" dirty="0" smtClean="0">
                <a:solidFill>
                  <a:schemeClr val="tx1"/>
                </a:solidFill>
                <a:latin typeface="+mn-lt"/>
                <a:ea typeface="+mn-ea"/>
                <a:cs typeface="+mn-cs"/>
              </a:rPr>
              <a:t> is the third most common malignancy in women worldwide,</a:t>
            </a:r>
            <a:r>
              <a:rPr lang="en-US" sz="1800" b="0" i="0" kern="1200" baseline="0" dirty="0" smtClean="0">
                <a:solidFill>
                  <a:schemeClr val="tx1"/>
                </a:solidFill>
                <a:latin typeface="+mn-lt"/>
                <a:ea typeface="+mn-ea"/>
                <a:cs typeface="+mn-cs"/>
              </a:rPr>
              <a:t> being the most common in developing countries</a:t>
            </a:r>
            <a:endParaRPr lang="en-US" sz="1800" b="0" i="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b="0" i="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latin typeface="+mn-lt"/>
                <a:ea typeface="+mn-ea"/>
                <a:cs typeface="+mn-cs"/>
              </a:rPr>
              <a:t>In</a:t>
            </a:r>
            <a:r>
              <a:rPr lang="en-US" sz="1800" kern="1200" baseline="0" dirty="0" smtClean="0">
                <a:solidFill>
                  <a:schemeClr val="tx1"/>
                </a:solidFill>
                <a:latin typeface="+mn-lt"/>
                <a:ea typeface="+mn-ea"/>
                <a:cs typeface="+mn-cs"/>
              </a:rPr>
              <a:t> Thailand, It</a:t>
            </a:r>
            <a:r>
              <a:rPr lang="en-US" sz="1800" kern="1200" dirty="0" smtClean="0">
                <a:solidFill>
                  <a:schemeClr val="tx1"/>
                </a:solidFill>
                <a:latin typeface="+mn-lt"/>
                <a:ea typeface="+mn-ea"/>
                <a:cs typeface="+mn-cs"/>
              </a:rPr>
              <a:t> is the second most common cancer among Thai female patients. A half of women in Thailand is dead because</a:t>
            </a:r>
            <a:r>
              <a:rPr lang="en-US" sz="1800" kern="1200" baseline="0" dirty="0" smtClean="0">
                <a:solidFill>
                  <a:schemeClr val="tx1"/>
                </a:solidFill>
                <a:latin typeface="+mn-lt"/>
                <a:ea typeface="+mn-ea"/>
                <a:cs typeface="+mn-cs"/>
              </a:rPr>
              <a:t> of The cancer</a:t>
            </a:r>
            <a:endParaRPr lang="th-TH" dirty="0" smtClean="0"/>
          </a:p>
          <a:p>
            <a:endParaRPr lang="th-TH" dirty="0"/>
          </a:p>
        </p:txBody>
      </p:sp>
      <p:sp>
        <p:nvSpPr>
          <p:cNvPr id="4" name="ตัวยึดหมายเลขภาพนิ่ง 3"/>
          <p:cNvSpPr>
            <a:spLocks noGrp="1"/>
          </p:cNvSpPr>
          <p:nvPr>
            <p:ph type="sldNum" sz="quarter" idx="10"/>
          </p:nvPr>
        </p:nvSpPr>
        <p:spPr/>
        <p:txBody>
          <a:bodyPr/>
          <a:lstStyle/>
          <a:p>
            <a:fld id="{3C029D4B-3F02-4E3F-8B95-CDFD0D779757}" type="slidenum">
              <a:rPr lang="th-TH" smtClean="0"/>
              <a:pPr/>
              <a:t>4</a:t>
            </a:fld>
            <a:endParaRPr lang="th-TH"/>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Cancer screening using Pap smear is beneficial for early detection and prevention of the cervical cancer. Because</a:t>
            </a:r>
            <a:r>
              <a:rPr lang="en-US" baseline="0" dirty="0" smtClean="0"/>
              <a:t> i</a:t>
            </a:r>
            <a:r>
              <a:rPr lang="en-US" dirty="0" smtClean="0"/>
              <a:t>nvasive cervical malignancy is preceded by premalignant cervical epithelial lesions of different grades. It’s </a:t>
            </a:r>
            <a:r>
              <a:rPr lang="en-US" sz="1800" b="0" i="0" kern="1200" dirty="0" smtClean="0">
                <a:solidFill>
                  <a:schemeClr val="tx1"/>
                </a:solidFill>
                <a:latin typeface="+mn-lt"/>
                <a:ea typeface="+mn-ea"/>
                <a:cs typeface="+mn-cs"/>
              </a:rPr>
              <a:t>usually develops slowly</a:t>
            </a:r>
            <a:r>
              <a:rPr lang="en-US" sz="1800" b="0" i="0" kern="1200" baseline="0" dirty="0" smtClean="0">
                <a:solidFill>
                  <a:schemeClr val="tx1"/>
                </a:solidFill>
                <a:latin typeface="+mn-lt"/>
                <a:ea typeface="+mn-ea"/>
                <a:cs typeface="+mn-cs"/>
              </a:rPr>
              <a:t> to the </a:t>
            </a:r>
            <a:r>
              <a:rPr lang="en-US" sz="1800" b="0" i="0" kern="1200" baseline="0" dirty="0" err="1" smtClean="0">
                <a:solidFill>
                  <a:schemeClr val="tx1"/>
                </a:solidFill>
                <a:latin typeface="+mn-lt"/>
                <a:ea typeface="+mn-ea"/>
                <a:cs typeface="+mn-cs"/>
              </a:rPr>
              <a:t>cancer</a:t>
            </a:r>
            <a:r>
              <a:rPr lang="en-US" sz="1800" b="0" i="0" kern="1200" dirty="0" err="1" smtClean="0">
                <a:solidFill>
                  <a:schemeClr val="tx1"/>
                </a:solidFill>
                <a:latin typeface="+mn-lt"/>
                <a:ea typeface="+mn-ea"/>
                <a:cs typeface="+mn-cs"/>
              </a:rPr>
              <a:t>,taking</a:t>
            </a:r>
            <a:r>
              <a:rPr lang="en-US" sz="1800" b="0" i="0" kern="1200" dirty="0" smtClean="0">
                <a:solidFill>
                  <a:schemeClr val="tx1"/>
                </a:solidFill>
                <a:latin typeface="+mn-lt"/>
                <a:ea typeface="+mn-ea"/>
                <a:cs typeface="+mn-cs"/>
              </a:rPr>
              <a:t> years for</a:t>
            </a:r>
            <a:r>
              <a:rPr lang="en-US" sz="1800" b="0" i="0" kern="1200" baseline="0" dirty="0" smtClean="0">
                <a:solidFill>
                  <a:schemeClr val="tx1"/>
                </a:solidFill>
                <a:latin typeface="+mn-lt"/>
                <a:ea typeface="+mn-ea"/>
                <a:cs typeface="+mn-cs"/>
              </a:rPr>
              <a:t> </a:t>
            </a:r>
            <a:r>
              <a:rPr lang="en-US" sz="1800" b="0" i="0" kern="1200" dirty="0" smtClean="0">
                <a:solidFill>
                  <a:schemeClr val="tx1"/>
                </a:solidFill>
                <a:latin typeface="+mn-lt"/>
                <a:ea typeface="+mn-ea"/>
                <a:cs typeface="+mn-cs"/>
              </a:rPr>
              <a:t>changes to turn into cervical cancer so </a:t>
            </a:r>
            <a:r>
              <a:rPr lang="en-US" dirty="0" smtClean="0"/>
              <a:t>it</a:t>
            </a:r>
            <a:r>
              <a:rPr lang="en-US" baseline="0" dirty="0" smtClean="0"/>
              <a:t> </a:t>
            </a:r>
            <a:r>
              <a:rPr lang="en-US" dirty="0" smtClean="0"/>
              <a:t>can</a:t>
            </a:r>
            <a:r>
              <a:rPr lang="en-US" baseline="0" dirty="0" smtClean="0"/>
              <a:t> </a:t>
            </a:r>
            <a:r>
              <a:rPr lang="en-US" dirty="0" smtClean="0"/>
              <a:t>be prevented by intercepting it at the </a:t>
            </a:r>
            <a:r>
              <a:rPr lang="en-US" dirty="0" err="1" smtClean="0"/>
              <a:t>preinvasive</a:t>
            </a:r>
            <a:r>
              <a:rPr lang="en-US" dirty="0" smtClean="0"/>
              <a:t> stage, </a:t>
            </a:r>
            <a:r>
              <a:rPr lang="en-US" sz="1800" b="0" i="0" kern="1200" dirty="0" smtClean="0">
                <a:solidFill>
                  <a:schemeClr val="tx1"/>
                </a:solidFill>
                <a:latin typeface="+mn-lt"/>
                <a:ea typeface="+mn-ea"/>
                <a:cs typeface="+mn-cs"/>
              </a:rPr>
              <a:t>moreover</a:t>
            </a:r>
            <a:r>
              <a:rPr lang="en-US" sz="1800" b="0" i="0" kern="1200" baseline="0" dirty="0" smtClean="0">
                <a:solidFill>
                  <a:schemeClr val="tx1"/>
                </a:solidFill>
                <a:latin typeface="+mn-lt"/>
                <a:ea typeface="+mn-ea"/>
                <a:cs typeface="+mn-cs"/>
              </a:rPr>
              <a:t>  the incidence of developing invasive cancer is too low in the early stage of precancerous lesion </a:t>
            </a:r>
            <a:r>
              <a:rPr lang="en-US" sz="1800" b="0" i="0" kern="1200" dirty="0" smtClean="0">
                <a:solidFill>
                  <a:schemeClr val="tx1"/>
                </a:solidFill>
                <a:latin typeface="+mn-lt"/>
                <a:ea typeface="+mn-ea"/>
                <a:cs typeface="+mn-cs"/>
              </a:rPr>
              <a:t>as a consequence this condition can be detected by a Pap smear and is 100% treatable.</a:t>
            </a:r>
            <a:r>
              <a:rPr lang="en-US" dirty="0" smtClean="0"/>
              <a:t> </a:t>
            </a:r>
          </a:p>
          <a:p>
            <a:endParaRPr lang="en-US" dirty="0" smtClean="0"/>
          </a:p>
          <a:p>
            <a:r>
              <a:rPr lang="en-US" dirty="0" smtClean="0"/>
              <a:t>Nowadays, There is no the collected data about  the number and severity of the patient had abnormal pap smear in Naresuan University Hospital. To collect and categorize patterns of abnormal pap smear following Bethesda system 2001 in the woman who was screened cervical  cancer by pap smear  in colposcopic clinic is helpful</a:t>
            </a:r>
            <a:r>
              <a:rPr lang="en-US" baseline="0" dirty="0" smtClean="0"/>
              <a:t> because it will help to perceive the problems and awaken to do strategic planning for </a:t>
            </a:r>
            <a:r>
              <a:rPr lang="en-US" sz="1800" kern="1200" dirty="0" smtClean="0">
                <a:solidFill>
                  <a:schemeClr val="tx1"/>
                </a:solidFill>
                <a:latin typeface="+mn-lt"/>
                <a:ea typeface="+mn-ea"/>
                <a:cs typeface="+mn-cs"/>
              </a:rPr>
              <a:t>reduced the incidence and mortality of cervical cancer. </a:t>
            </a:r>
            <a:endParaRPr lang="th-TH" dirty="0"/>
          </a:p>
        </p:txBody>
      </p:sp>
      <p:sp>
        <p:nvSpPr>
          <p:cNvPr id="4" name="ตัวยึดหมายเลขภาพนิ่ง 3"/>
          <p:cNvSpPr>
            <a:spLocks noGrp="1"/>
          </p:cNvSpPr>
          <p:nvPr>
            <p:ph type="sldNum" sz="quarter" idx="10"/>
          </p:nvPr>
        </p:nvSpPr>
        <p:spPr/>
        <p:txBody>
          <a:bodyPr/>
          <a:lstStyle/>
          <a:p>
            <a:fld id="{3C029D4B-3F02-4E3F-8B95-CDFD0D779757}" type="slidenum">
              <a:rPr lang="th-TH" smtClean="0"/>
              <a:pPr/>
              <a:t>5</a:t>
            </a:fld>
            <a:endParaRPr lang="th-TH"/>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r>
              <a:rPr lang="en-US" dirty="0" smtClean="0"/>
              <a:t>As a resulting we decided to do</a:t>
            </a:r>
            <a:r>
              <a:rPr lang="en-US" baseline="0" dirty="0" smtClean="0"/>
              <a:t> the study, </a:t>
            </a:r>
            <a:r>
              <a:rPr lang="en-US" sz="1800" dirty="0" smtClean="0">
                <a:solidFill>
                  <a:schemeClr val="tx1"/>
                </a:solidFill>
              </a:rPr>
              <a:t>the</a:t>
            </a:r>
            <a:r>
              <a:rPr lang="en-US" sz="1800" baseline="0" dirty="0" smtClean="0">
                <a:solidFill>
                  <a:schemeClr val="tx1"/>
                </a:solidFill>
              </a:rPr>
              <a:t> aim of the study is </a:t>
            </a:r>
            <a:r>
              <a:rPr lang="en-US" sz="1800" dirty="0" smtClean="0">
                <a:solidFill>
                  <a:schemeClr val="tx1"/>
                </a:solidFill>
              </a:rPr>
              <a:t>to collect number of patients with abnormal pap smear in colposcopic clinic of Naresuan University Hospital and to analyze the identification data</a:t>
            </a:r>
            <a:r>
              <a:rPr lang="en-US" sz="1800" b="1" dirty="0" smtClean="0">
                <a:solidFill>
                  <a:schemeClr val="tx1"/>
                </a:solidFill>
              </a:rPr>
              <a:t> </a:t>
            </a:r>
            <a:r>
              <a:rPr lang="en-US" sz="1800" dirty="0" smtClean="0">
                <a:solidFill>
                  <a:schemeClr val="tx1"/>
                </a:solidFill>
              </a:rPr>
              <a:t>of the patients with abnormal pap smear in colposcopic clinic of Naresuan University Hospital</a:t>
            </a:r>
            <a:endParaRPr lang="th-TH" dirty="0"/>
          </a:p>
        </p:txBody>
      </p:sp>
      <p:sp>
        <p:nvSpPr>
          <p:cNvPr id="4" name="ตัวยึดหมายเลขภาพนิ่ง 3"/>
          <p:cNvSpPr>
            <a:spLocks noGrp="1"/>
          </p:cNvSpPr>
          <p:nvPr>
            <p:ph type="sldNum" sz="quarter" idx="10"/>
          </p:nvPr>
        </p:nvSpPr>
        <p:spPr/>
        <p:txBody>
          <a:bodyPr/>
          <a:lstStyle/>
          <a:p>
            <a:fld id="{3C029D4B-3F02-4E3F-8B95-CDFD0D779757}" type="slidenum">
              <a:rPr lang="th-TH" smtClean="0"/>
              <a:pPr/>
              <a:t>6</a:t>
            </a:fld>
            <a:endParaRPr lang="th-TH"/>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pPr lvl="0">
              <a:buNone/>
            </a:pPr>
            <a:r>
              <a:rPr lang="en-US" dirty="0" smtClean="0"/>
              <a:t>For this</a:t>
            </a:r>
            <a:r>
              <a:rPr lang="en-US" baseline="0" dirty="0" smtClean="0"/>
              <a:t> survey study. We did </a:t>
            </a:r>
            <a:r>
              <a:rPr lang="en-US" sz="1800" dirty="0" smtClean="0">
                <a:solidFill>
                  <a:schemeClr val="tx1"/>
                </a:solidFill>
                <a:latin typeface="Tahoma" pitchFamily="34" charset="0"/>
                <a:cs typeface="Tahoma" pitchFamily="34" charset="0"/>
              </a:rPr>
              <a:t>Cross-sectional Descriptive Design</a:t>
            </a:r>
            <a:r>
              <a:rPr lang="en-US" sz="1800" baseline="0" dirty="0" smtClean="0">
                <a:solidFill>
                  <a:schemeClr val="tx1"/>
                </a:solidFill>
                <a:latin typeface="Tahoma" pitchFamily="34" charset="0"/>
                <a:cs typeface="Tahoma" pitchFamily="34" charset="0"/>
              </a:rPr>
              <a:t> and used</a:t>
            </a:r>
            <a:r>
              <a:rPr lang="en-US" sz="1800" dirty="0" smtClean="0">
                <a:solidFill>
                  <a:schemeClr val="tx1"/>
                </a:solidFill>
                <a:latin typeface="Tahoma" pitchFamily="34" charset="0"/>
                <a:cs typeface="Tahoma" pitchFamily="34" charset="0"/>
              </a:rPr>
              <a:t> the data</a:t>
            </a:r>
            <a:r>
              <a:rPr lang="en-US" sz="1800" baseline="0" dirty="0" smtClean="0">
                <a:solidFill>
                  <a:schemeClr val="tx1"/>
                </a:solidFill>
                <a:latin typeface="Tahoma" pitchFamily="34" charset="0"/>
                <a:cs typeface="Tahoma" pitchFamily="34" charset="0"/>
              </a:rPr>
              <a:t> from </a:t>
            </a:r>
            <a:r>
              <a:rPr lang="en-US" sz="2400" dirty="0" smtClean="0">
                <a:solidFill>
                  <a:schemeClr val="tx1"/>
                </a:solidFill>
                <a:latin typeface="Tahoma" pitchFamily="34" charset="0"/>
                <a:cs typeface="Tahoma" pitchFamily="34" charset="0"/>
              </a:rPr>
              <a:t>OPD gynecologic and obstetric department, Pathological department and Medical record room</a:t>
            </a:r>
          </a:p>
          <a:p>
            <a:endParaRPr lang="th-TH" dirty="0"/>
          </a:p>
        </p:txBody>
      </p:sp>
      <p:sp>
        <p:nvSpPr>
          <p:cNvPr id="4" name="ตัวยึดหมายเลขภาพนิ่ง 3"/>
          <p:cNvSpPr>
            <a:spLocks noGrp="1"/>
          </p:cNvSpPr>
          <p:nvPr>
            <p:ph type="sldNum" sz="quarter" idx="10"/>
          </p:nvPr>
        </p:nvSpPr>
        <p:spPr/>
        <p:txBody>
          <a:bodyPr/>
          <a:lstStyle/>
          <a:p>
            <a:fld id="{3C029D4B-3F02-4E3F-8B95-CDFD0D779757}" type="slidenum">
              <a:rPr lang="th-TH" smtClean="0"/>
              <a:pPr/>
              <a:t>7</a:t>
            </a:fld>
            <a:endParaRPr lang="th-TH"/>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dirty="0" smtClean="0"/>
              <a:t>The population we study</a:t>
            </a:r>
            <a:r>
              <a:rPr lang="en-US" baseline="0" dirty="0" smtClean="0"/>
              <a:t> is </a:t>
            </a:r>
            <a:r>
              <a:rPr lang="en-US" sz="1800" dirty="0" smtClean="0">
                <a:latin typeface="Tahoma" pitchFamily="34" charset="0"/>
                <a:cs typeface="Tahoma" pitchFamily="34" charset="0"/>
              </a:rPr>
              <a:t>The female patients first time </a:t>
            </a:r>
            <a:r>
              <a:rPr lang="en-US" sz="1800" dirty="0" smtClean="0">
                <a:latin typeface="Tahoma" pitchFamily="34" charset="0"/>
                <a:ea typeface="Tahoma" pitchFamily="34" charset="0"/>
                <a:cs typeface="Tahoma" pitchFamily="34" charset="0"/>
              </a:rPr>
              <a:t>checking-up for cervical cancer by Pap smear in colposcopic clinic at Naresuan University Hospital not</a:t>
            </a:r>
            <a:r>
              <a:rPr lang="en-US" sz="1800" baseline="0" dirty="0" smtClean="0">
                <a:latin typeface="Tahoma" pitchFamily="34" charset="0"/>
                <a:ea typeface="Tahoma" pitchFamily="34" charset="0"/>
                <a:cs typeface="Tahoma" pitchFamily="34" charset="0"/>
              </a:rPr>
              <a:t> including for followed </a:t>
            </a:r>
            <a:r>
              <a:rPr lang="en-US" sz="1800" baseline="0" smtClean="0">
                <a:latin typeface="Tahoma" pitchFamily="34" charset="0"/>
                <a:ea typeface="Tahoma" pitchFamily="34" charset="0"/>
                <a:cs typeface="Tahoma" pitchFamily="34" charset="0"/>
              </a:rPr>
              <a:t>up checking</a:t>
            </a:r>
            <a:endParaRPr lang="en-US" sz="1800" dirty="0" smtClean="0">
              <a:latin typeface="Tahoma" pitchFamily="34" charset="0"/>
              <a:ea typeface="Tahoma" pitchFamily="34" charset="0"/>
              <a:cs typeface="Tahoma" pitchFamily="34" charset="0"/>
            </a:endParaRPr>
          </a:p>
          <a:p>
            <a:endParaRPr lang="th-TH" dirty="0"/>
          </a:p>
        </p:txBody>
      </p:sp>
      <p:sp>
        <p:nvSpPr>
          <p:cNvPr id="4" name="ตัวยึดหมายเลขภาพนิ่ง 3"/>
          <p:cNvSpPr>
            <a:spLocks noGrp="1"/>
          </p:cNvSpPr>
          <p:nvPr>
            <p:ph type="sldNum" sz="quarter" idx="10"/>
          </p:nvPr>
        </p:nvSpPr>
        <p:spPr/>
        <p:txBody>
          <a:bodyPr/>
          <a:lstStyle/>
          <a:p>
            <a:fld id="{FFD71F87-820E-47AD-ABF7-CAD70437DBB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r>
              <a:rPr lang="en-US" dirty="0" smtClean="0"/>
              <a:t>The data</a:t>
            </a:r>
            <a:r>
              <a:rPr lang="en-US" baseline="0" dirty="0" smtClean="0"/>
              <a:t> collecting methods was done following this diagraph and the collected the data was analyzed by stata. </a:t>
            </a:r>
            <a:r>
              <a:rPr lang="en-US" baseline="0" dirty="0" err="1" smtClean="0"/>
              <a:t>Conseqently,table</a:t>
            </a:r>
            <a:r>
              <a:rPr lang="en-US" baseline="0" dirty="0" smtClean="0"/>
              <a:t> and graph was done for presentation</a:t>
            </a:r>
            <a:endParaRPr lang="th-TH" dirty="0"/>
          </a:p>
        </p:txBody>
      </p:sp>
      <p:sp>
        <p:nvSpPr>
          <p:cNvPr id="4" name="ตัวยึดหมายเลขภาพนิ่ง 3"/>
          <p:cNvSpPr>
            <a:spLocks noGrp="1"/>
          </p:cNvSpPr>
          <p:nvPr>
            <p:ph type="sldNum" sz="quarter" idx="10"/>
          </p:nvPr>
        </p:nvSpPr>
        <p:spPr/>
        <p:txBody>
          <a:bodyPr/>
          <a:lstStyle/>
          <a:p>
            <a:fld id="{3C029D4B-3F02-4E3F-8B95-CDFD0D779757}" type="slidenum">
              <a:rPr lang="th-TH" smtClean="0"/>
              <a:pPr/>
              <a:t>9</a:t>
            </a:fld>
            <a:endParaRPr lang="th-TH"/>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ภาพนิ่งชื่อเรื่อง">
    <p:bg>
      <p:bgRef idx="1001">
        <a:schemeClr val="bg2"/>
      </p:bgRef>
    </p:bg>
    <p:spTree>
      <p:nvGrpSpPr>
        <p:cNvPr id="1" name=""/>
        <p:cNvGrpSpPr/>
        <p:nvPr/>
      </p:nvGrpSpPr>
      <p:grpSpPr>
        <a:xfrm>
          <a:off x="0" y="0"/>
          <a:ext cx="0" cy="0"/>
          <a:chOff x="0" y="0"/>
          <a:chExt cx="0" cy="0"/>
        </a:xfrm>
      </p:grpSpPr>
      <p:sp>
        <p:nvSpPr>
          <p:cNvPr id="15" name="สี่เหลี่ยมผืนผ้า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สี่เหลี่ยมผืนผ้า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สี่เหลี่ยมผืนผ้า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สี่เหลี่ยมผืนผ้า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สี่เหลี่ยมผืนผ้า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ชื่อเรื่องรอง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h-TH" smtClean="0"/>
              <a:t>คลิกเพื่อแก้ไขลักษณะชื่อเรื่องรองต้นแบบ</a:t>
            </a:r>
            <a:endParaRPr kumimoji="0" lang="en-US"/>
          </a:p>
        </p:txBody>
      </p:sp>
      <p:sp>
        <p:nvSpPr>
          <p:cNvPr id="28" name="ตัวยึดวันที่ 27"/>
          <p:cNvSpPr>
            <a:spLocks noGrp="1"/>
          </p:cNvSpPr>
          <p:nvPr>
            <p:ph type="dt" sz="half" idx="10"/>
          </p:nvPr>
        </p:nvSpPr>
        <p:spPr/>
        <p:txBody>
          <a:bodyPr/>
          <a:lstStyle/>
          <a:p>
            <a:fld id="{4A3F768D-6413-4E5F-B59A-F9C4388D2D2A}" type="datetimeFigureOut">
              <a:rPr lang="th-TH" smtClean="0"/>
              <a:pPr/>
              <a:t>25/12/56</a:t>
            </a:fld>
            <a:endParaRPr lang="th-TH"/>
          </a:p>
        </p:txBody>
      </p:sp>
      <p:sp>
        <p:nvSpPr>
          <p:cNvPr id="17" name="ตัวยึดท้ายกระดาษ 16"/>
          <p:cNvSpPr>
            <a:spLocks noGrp="1"/>
          </p:cNvSpPr>
          <p:nvPr>
            <p:ph type="ftr" sz="quarter" idx="11"/>
          </p:nvPr>
        </p:nvSpPr>
        <p:spPr/>
        <p:txBody>
          <a:bodyPr/>
          <a:lstStyle/>
          <a:p>
            <a:endParaRPr lang="th-TH"/>
          </a:p>
        </p:txBody>
      </p:sp>
      <p:sp>
        <p:nvSpPr>
          <p:cNvPr id="7" name="ตัวเชื่อมต่อตรง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สี่เหลี่ยมผืนผ้า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วงรี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วงรี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ตัวยึดหมายเลขภาพนิ่ง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CC9535A-4E3C-445E-B681-470A3534B009}" type="slidenum">
              <a:rPr lang="th-TH" smtClean="0"/>
              <a:pPr/>
              <a:t>‹#›</a:t>
            </a:fld>
            <a:endParaRPr lang="th-TH"/>
          </a:p>
        </p:txBody>
      </p:sp>
      <p:sp>
        <p:nvSpPr>
          <p:cNvPr id="8" name="ชื่อเรื่อง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th-TH" smtClean="0"/>
              <a:t>คลิกเพื่อแก้ไขลักษณะชื่อเรื่องต้นแบบ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ชื่อเรื่องและข้อความแนวตั้ง">
    <p:bg>
      <p:bgRef idx="1001">
        <a:schemeClr val="bg2"/>
      </p:bgRef>
    </p:bg>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kumimoji="0" lang="th-TH" smtClean="0"/>
              <a:t>คลิกเพื่อแก้ไขลักษณะชื่อเรื่องต้นแบบ</a:t>
            </a:r>
            <a:endParaRPr kumimoji="0" lang="en-US"/>
          </a:p>
        </p:txBody>
      </p:sp>
      <p:sp>
        <p:nvSpPr>
          <p:cNvPr id="3" name="ตัวยึดข้อความแนวตั้ง 2"/>
          <p:cNvSpPr>
            <a:spLocks noGrp="1"/>
          </p:cNvSpPr>
          <p:nvPr>
            <p:ph type="body" orient="vert" idx="1"/>
          </p:nvPr>
        </p:nvSpPr>
        <p:spPr/>
        <p:txBody>
          <a:bodyPr vert="eaVert"/>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4" name="ตัวยึดวันที่ 3"/>
          <p:cNvSpPr>
            <a:spLocks noGrp="1"/>
          </p:cNvSpPr>
          <p:nvPr>
            <p:ph type="dt" sz="half" idx="10"/>
          </p:nvPr>
        </p:nvSpPr>
        <p:spPr/>
        <p:txBody>
          <a:bodyPr/>
          <a:lstStyle/>
          <a:p>
            <a:fld id="{4A3F768D-6413-4E5F-B59A-F9C4388D2D2A}" type="datetimeFigureOut">
              <a:rPr lang="th-TH" smtClean="0"/>
              <a:pPr/>
              <a:t>25/12/56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BCC9535A-4E3C-445E-B681-470A3534B009}" type="slidenum">
              <a:rPr lang="th-TH" smtClean="0"/>
              <a:pPr/>
              <a:t>‹#›</a:t>
            </a:fld>
            <a:endParaRPr lang="th-TH"/>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ข้อความและชื่อเรื่องแนวตั้ง">
    <p:bg>
      <p:bgRef idx="1001">
        <a:schemeClr val="bg2"/>
      </p:bgRef>
    </p:bg>
    <p:spTree>
      <p:nvGrpSpPr>
        <p:cNvPr id="1" name=""/>
        <p:cNvGrpSpPr/>
        <p:nvPr/>
      </p:nvGrpSpPr>
      <p:grpSpPr>
        <a:xfrm>
          <a:off x="0" y="0"/>
          <a:ext cx="0" cy="0"/>
          <a:chOff x="0" y="0"/>
          <a:chExt cx="0" cy="0"/>
        </a:xfrm>
      </p:grpSpPr>
      <p:sp>
        <p:nvSpPr>
          <p:cNvPr id="7" name="สี่เหลี่ยมผืนผ้า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สี่เหลี่ยมผืนผ้า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สี่เหลี่ยมผืนผ้า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สี่เหลี่ยมผืนผ้า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สี่เหลี่ยมผืนผ้า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สี่เหลี่ยมผืนผ้า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ตัวเชื่อมต่อตรง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วงรี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วงรี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ตัวยึดหมายเลขภาพนิ่ง 5"/>
          <p:cNvSpPr>
            <a:spLocks noGrp="1"/>
          </p:cNvSpPr>
          <p:nvPr>
            <p:ph type="sldNum" sz="quarter" idx="12"/>
          </p:nvPr>
        </p:nvSpPr>
        <p:spPr>
          <a:xfrm>
            <a:off x="6915912" y="3009901"/>
            <a:ext cx="457200" cy="441325"/>
          </a:xfrm>
        </p:spPr>
        <p:txBody>
          <a:bodyPr/>
          <a:lstStyle/>
          <a:p>
            <a:fld id="{BCC9535A-4E3C-445E-B681-470A3534B009}" type="slidenum">
              <a:rPr lang="th-TH" smtClean="0"/>
              <a:pPr/>
              <a:t>‹#›</a:t>
            </a:fld>
            <a:endParaRPr lang="th-TH"/>
          </a:p>
        </p:txBody>
      </p:sp>
      <p:sp>
        <p:nvSpPr>
          <p:cNvPr id="3" name="ตัวยึดข้อความแนวตั้ง 2"/>
          <p:cNvSpPr>
            <a:spLocks noGrp="1"/>
          </p:cNvSpPr>
          <p:nvPr>
            <p:ph type="body" orient="vert" idx="1"/>
          </p:nvPr>
        </p:nvSpPr>
        <p:spPr>
          <a:xfrm>
            <a:off x="304800" y="304800"/>
            <a:ext cx="6553200" cy="5821366"/>
          </a:xfrm>
        </p:spPr>
        <p:txBody>
          <a:bodyPr vert="eaVert"/>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4" name="ตัวยึดวันที่ 3"/>
          <p:cNvSpPr>
            <a:spLocks noGrp="1"/>
          </p:cNvSpPr>
          <p:nvPr>
            <p:ph type="dt" sz="half" idx="10"/>
          </p:nvPr>
        </p:nvSpPr>
        <p:spPr/>
        <p:txBody>
          <a:bodyPr/>
          <a:lstStyle/>
          <a:p>
            <a:fld id="{4A3F768D-6413-4E5F-B59A-F9C4388D2D2A}" type="datetimeFigureOut">
              <a:rPr lang="th-TH" smtClean="0"/>
              <a:pPr/>
              <a:t>25/12/56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2" name="ชื่อเรื่องแนวตั้ง 1"/>
          <p:cNvSpPr>
            <a:spLocks noGrp="1"/>
          </p:cNvSpPr>
          <p:nvPr>
            <p:ph type="title" orient="vert"/>
          </p:nvPr>
        </p:nvSpPr>
        <p:spPr>
          <a:xfrm>
            <a:off x="7391400" y="304801"/>
            <a:ext cx="1447800" cy="5851525"/>
          </a:xfrm>
        </p:spPr>
        <p:txBody>
          <a:bodyPr vert="eaVert"/>
          <a:lstStyle/>
          <a:p>
            <a:r>
              <a:rPr kumimoji="0" lang="th-TH" smtClean="0"/>
              <a:t>คลิกเพื่อแก้ไขลักษณะชื่อเรื่องต้นแบบ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ชื่อเรื่องและเนื้อหา">
    <p:bg>
      <p:bgRef idx="1001">
        <a:schemeClr val="bg2"/>
      </p:bgRef>
    </p:bg>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lvl1pPr>
              <a:defRPr>
                <a:solidFill>
                  <a:schemeClr val="accent3">
                    <a:shade val="75000"/>
                  </a:schemeClr>
                </a:solidFill>
              </a:defRPr>
            </a:lvl1pPr>
          </a:lstStyle>
          <a:p>
            <a:r>
              <a:rPr kumimoji="0" lang="th-TH" smtClean="0"/>
              <a:t>คลิกเพื่อแก้ไขลักษณะชื่อเรื่องต้นแบบ</a:t>
            </a:r>
            <a:endParaRPr kumimoji="0" lang="en-US"/>
          </a:p>
        </p:txBody>
      </p:sp>
      <p:sp>
        <p:nvSpPr>
          <p:cNvPr id="4" name="ตัวยึดวันที่ 3"/>
          <p:cNvSpPr>
            <a:spLocks noGrp="1"/>
          </p:cNvSpPr>
          <p:nvPr>
            <p:ph type="dt" sz="half" idx="10"/>
          </p:nvPr>
        </p:nvSpPr>
        <p:spPr/>
        <p:txBody>
          <a:bodyPr/>
          <a:lstStyle/>
          <a:p>
            <a:fld id="{4A3F768D-6413-4E5F-B59A-F9C4388D2D2A}" type="datetimeFigureOut">
              <a:rPr lang="th-TH" smtClean="0"/>
              <a:pPr/>
              <a:t>25/12/56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a:xfrm>
            <a:off x="4361688" y="1026372"/>
            <a:ext cx="457200" cy="441325"/>
          </a:xfrm>
        </p:spPr>
        <p:txBody>
          <a:bodyPr/>
          <a:lstStyle/>
          <a:p>
            <a:fld id="{BCC9535A-4E3C-445E-B681-470A3534B009}" type="slidenum">
              <a:rPr lang="th-TH" smtClean="0"/>
              <a:pPr/>
              <a:t>‹#›</a:t>
            </a:fld>
            <a:endParaRPr lang="th-TH"/>
          </a:p>
        </p:txBody>
      </p:sp>
      <p:sp>
        <p:nvSpPr>
          <p:cNvPr id="8" name="ตัวยึดเนื้อหา 7"/>
          <p:cNvSpPr>
            <a:spLocks noGrp="1"/>
          </p:cNvSpPr>
          <p:nvPr>
            <p:ph sz="quarter" idx="1"/>
          </p:nvPr>
        </p:nvSpPr>
        <p:spPr>
          <a:xfrm>
            <a:off x="301752" y="1527048"/>
            <a:ext cx="8503920" cy="4572000"/>
          </a:xfrm>
        </p:spPr>
        <p:txBody>
          <a:body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ส่วนหัวของส่วน">
    <p:bg>
      <p:bgRef idx="1001">
        <a:schemeClr val="bg1"/>
      </p:bgRef>
    </p:bg>
    <p:spTree>
      <p:nvGrpSpPr>
        <p:cNvPr id="1" name=""/>
        <p:cNvGrpSpPr/>
        <p:nvPr/>
      </p:nvGrpSpPr>
      <p:grpSpPr>
        <a:xfrm>
          <a:off x="0" y="0"/>
          <a:ext cx="0" cy="0"/>
          <a:chOff x="0" y="0"/>
          <a:chExt cx="0" cy="0"/>
        </a:xfrm>
      </p:grpSpPr>
      <p:sp>
        <p:nvSpPr>
          <p:cNvPr id="17" name="สี่เหลี่ยมผืนผ้า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สี่เหลี่ยมผืนผ้า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สี่เหลี่ยมผืนผ้า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สี่เหลี่ยมผืนผ้า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สี่เหลี่ยมผืนผ้า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สี่เหลี่ยมผืนผ้า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ตัวยึดข้อความ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h-TH" smtClean="0"/>
              <a:t>คลิกเพื่อแก้ไขลักษณะของข้อความต้นแบบ</a:t>
            </a:r>
          </a:p>
        </p:txBody>
      </p:sp>
      <p:sp>
        <p:nvSpPr>
          <p:cNvPr id="13" name="สี่เหลี่ยมผืนผ้า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สี่เหลี่ยมผืนผ้า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ตัวยึดท้ายกระดาษ 4"/>
          <p:cNvSpPr>
            <a:spLocks noGrp="1"/>
          </p:cNvSpPr>
          <p:nvPr>
            <p:ph type="ftr" sz="quarter" idx="11"/>
          </p:nvPr>
        </p:nvSpPr>
        <p:spPr/>
        <p:txBody>
          <a:bodyPr/>
          <a:lstStyle/>
          <a:p>
            <a:endParaRPr lang="th-TH"/>
          </a:p>
        </p:txBody>
      </p:sp>
      <p:sp>
        <p:nvSpPr>
          <p:cNvPr id="4" name="ตัวยึดวันที่ 3"/>
          <p:cNvSpPr>
            <a:spLocks noGrp="1"/>
          </p:cNvSpPr>
          <p:nvPr>
            <p:ph type="dt" sz="half" idx="10"/>
          </p:nvPr>
        </p:nvSpPr>
        <p:spPr/>
        <p:txBody>
          <a:bodyPr/>
          <a:lstStyle/>
          <a:p>
            <a:fld id="{4A3F768D-6413-4E5F-B59A-F9C4388D2D2A}" type="datetimeFigureOut">
              <a:rPr lang="th-TH" smtClean="0"/>
              <a:pPr/>
              <a:t>25/12/56</a:t>
            </a:fld>
            <a:endParaRPr lang="th-TH"/>
          </a:p>
        </p:txBody>
      </p:sp>
      <p:sp>
        <p:nvSpPr>
          <p:cNvPr id="8" name="ตัวเชื่อมต่อตรง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วงรี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วงรี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ตัวยึดหมายเลขภาพนิ่ง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CC9535A-4E3C-445E-B681-470A3534B009}" type="slidenum">
              <a:rPr lang="th-TH" smtClean="0"/>
              <a:pPr/>
              <a:t>‹#›</a:t>
            </a:fld>
            <a:endParaRPr lang="th-TH"/>
          </a:p>
        </p:txBody>
      </p:sp>
      <p:sp>
        <p:nvSpPr>
          <p:cNvPr id="2" name="ชื่อเรื่อง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th-TH" smtClean="0"/>
              <a:t>คลิกเพื่อแก้ไขลักษณะชื่อเรื่องต้นแบบ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เนื้อหา 2 ส่วน">
    <p:bg>
      <p:bgRef idx="1001">
        <a:schemeClr val="bg2"/>
      </p:bgRef>
    </p:bg>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301752" y="228600"/>
            <a:ext cx="8534400" cy="758952"/>
          </a:xfrm>
        </p:spPr>
        <p:txBody>
          <a:bodyPr/>
          <a:lstStyle/>
          <a:p>
            <a:r>
              <a:rPr kumimoji="0" lang="th-TH" smtClean="0"/>
              <a:t>คลิกเพื่อแก้ไขลักษณะชื่อเรื่องต้นแบบ</a:t>
            </a:r>
            <a:endParaRPr kumimoji="0" lang="en-US"/>
          </a:p>
        </p:txBody>
      </p:sp>
      <p:sp>
        <p:nvSpPr>
          <p:cNvPr id="5" name="ตัวยึดวันที่ 4"/>
          <p:cNvSpPr>
            <a:spLocks noGrp="1"/>
          </p:cNvSpPr>
          <p:nvPr>
            <p:ph type="dt" sz="half" idx="10"/>
          </p:nvPr>
        </p:nvSpPr>
        <p:spPr>
          <a:xfrm>
            <a:off x="5791200" y="6409944"/>
            <a:ext cx="3044952" cy="365760"/>
          </a:xfrm>
        </p:spPr>
        <p:txBody>
          <a:bodyPr/>
          <a:lstStyle/>
          <a:p>
            <a:fld id="{4A3F768D-6413-4E5F-B59A-F9C4388D2D2A}" type="datetimeFigureOut">
              <a:rPr lang="th-TH" smtClean="0"/>
              <a:pPr/>
              <a:t>25/12/56</a:t>
            </a:fld>
            <a:endParaRPr lang="th-TH"/>
          </a:p>
        </p:txBody>
      </p:sp>
      <p:sp>
        <p:nvSpPr>
          <p:cNvPr id="6" name="ตัวยึดท้ายกระดาษ 5"/>
          <p:cNvSpPr>
            <a:spLocks noGrp="1"/>
          </p:cNvSpPr>
          <p:nvPr>
            <p:ph type="ftr" sz="quarter" idx="11"/>
          </p:nvPr>
        </p:nvSpPr>
        <p:spPr/>
        <p:txBody>
          <a:bodyPr/>
          <a:lstStyle/>
          <a:p>
            <a:endParaRPr lang="th-TH"/>
          </a:p>
        </p:txBody>
      </p:sp>
      <p:sp>
        <p:nvSpPr>
          <p:cNvPr id="7" name="ตัวยึดหมายเลขภาพนิ่ง 6"/>
          <p:cNvSpPr>
            <a:spLocks noGrp="1"/>
          </p:cNvSpPr>
          <p:nvPr>
            <p:ph type="sldNum" sz="quarter" idx="12"/>
          </p:nvPr>
        </p:nvSpPr>
        <p:spPr/>
        <p:txBody>
          <a:bodyPr/>
          <a:lstStyle/>
          <a:p>
            <a:fld id="{BCC9535A-4E3C-445E-B681-470A3534B009}" type="slidenum">
              <a:rPr lang="th-TH" smtClean="0"/>
              <a:pPr/>
              <a:t>‹#›</a:t>
            </a:fld>
            <a:endParaRPr lang="th-TH"/>
          </a:p>
        </p:txBody>
      </p:sp>
      <p:sp>
        <p:nvSpPr>
          <p:cNvPr id="8" name="ตัวเชื่อมต่อตรง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ตัวยึดเนื้อหา 9"/>
          <p:cNvSpPr>
            <a:spLocks noGrp="1"/>
          </p:cNvSpPr>
          <p:nvPr>
            <p:ph sz="half" idx="1"/>
          </p:nvPr>
        </p:nvSpPr>
        <p:spPr>
          <a:xfrm>
            <a:off x="301752" y="1371600"/>
            <a:ext cx="4038600" cy="4681728"/>
          </a:xfrm>
        </p:spPr>
        <p:txBody>
          <a:bodyPr/>
          <a:lstStyle>
            <a:lvl1pPr>
              <a:defRPr sz="2500"/>
            </a:lvl1p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12" name="ตัวยึดเนื้อหา 11"/>
          <p:cNvSpPr>
            <a:spLocks noGrp="1"/>
          </p:cNvSpPr>
          <p:nvPr>
            <p:ph sz="half" idx="2"/>
          </p:nvPr>
        </p:nvSpPr>
        <p:spPr>
          <a:xfrm>
            <a:off x="4800600" y="1371600"/>
            <a:ext cx="4038600" cy="4681728"/>
          </a:xfrm>
        </p:spPr>
        <p:txBody>
          <a:bodyPr/>
          <a:lstStyle>
            <a:lvl1pPr>
              <a:defRPr sz="2500"/>
            </a:lvl1p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การเปรียบเทียบ">
    <p:bg>
      <p:bgRef idx="1001">
        <a:schemeClr val="bg2"/>
      </p:bgRef>
    </p:bg>
    <p:spTree>
      <p:nvGrpSpPr>
        <p:cNvPr id="1" name=""/>
        <p:cNvGrpSpPr/>
        <p:nvPr/>
      </p:nvGrpSpPr>
      <p:grpSpPr>
        <a:xfrm>
          <a:off x="0" y="0"/>
          <a:ext cx="0" cy="0"/>
          <a:chOff x="0" y="0"/>
          <a:chExt cx="0" cy="0"/>
        </a:xfrm>
      </p:grpSpPr>
      <p:sp>
        <p:nvSpPr>
          <p:cNvPr id="10" name="ตัวเชื่อมต่อตรง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สี่เหลี่ยมผืนผ้า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สี่เหลี่ยมผืนผ้า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สี่เหลี่ยมผืนผ้า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สี่เหลี่ยมผืนผ้า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สี่เหลี่ยมผืนผ้า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สี่เหลี่ยมผืนผ้า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ตัวยึดข้อความ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h-TH" smtClean="0"/>
              <a:t>คลิกเพื่อแก้ไขลักษณะของข้อความต้นแบบ</a:t>
            </a:r>
          </a:p>
        </p:txBody>
      </p:sp>
      <p:sp>
        <p:nvSpPr>
          <p:cNvPr id="4" name="ตัวยึดข้อความ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h-TH" smtClean="0"/>
              <a:t>คลิกเพื่อแก้ไขลักษณะของข้อความต้นแบบ</a:t>
            </a:r>
          </a:p>
        </p:txBody>
      </p:sp>
      <p:sp>
        <p:nvSpPr>
          <p:cNvPr id="7" name="ตัวยึดวันที่ 6"/>
          <p:cNvSpPr>
            <a:spLocks noGrp="1"/>
          </p:cNvSpPr>
          <p:nvPr>
            <p:ph type="dt" sz="half" idx="10"/>
          </p:nvPr>
        </p:nvSpPr>
        <p:spPr/>
        <p:txBody>
          <a:bodyPr/>
          <a:lstStyle/>
          <a:p>
            <a:fld id="{4A3F768D-6413-4E5F-B59A-F9C4388D2D2A}" type="datetimeFigureOut">
              <a:rPr lang="th-TH" smtClean="0"/>
              <a:pPr/>
              <a:t>25/12/56</a:t>
            </a:fld>
            <a:endParaRPr lang="th-TH"/>
          </a:p>
        </p:txBody>
      </p:sp>
      <p:sp>
        <p:nvSpPr>
          <p:cNvPr id="8" name="ตัวยึดท้ายกระดาษ 7"/>
          <p:cNvSpPr>
            <a:spLocks noGrp="1"/>
          </p:cNvSpPr>
          <p:nvPr>
            <p:ph type="ftr" sz="quarter" idx="11"/>
          </p:nvPr>
        </p:nvSpPr>
        <p:spPr>
          <a:xfrm>
            <a:off x="304800" y="6409944"/>
            <a:ext cx="3581400" cy="365760"/>
          </a:xfrm>
        </p:spPr>
        <p:txBody>
          <a:bodyPr/>
          <a:lstStyle/>
          <a:p>
            <a:endParaRPr lang="th-TH"/>
          </a:p>
        </p:txBody>
      </p:sp>
      <p:sp>
        <p:nvSpPr>
          <p:cNvPr id="15" name="ตัวเชื่อมต่อตรง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สี่เหลี่ยมผืนผ้า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ตัวยึดเนื้อหา 23"/>
          <p:cNvSpPr>
            <a:spLocks noGrp="1"/>
          </p:cNvSpPr>
          <p:nvPr>
            <p:ph sz="quarter" idx="2"/>
          </p:nvPr>
        </p:nvSpPr>
        <p:spPr>
          <a:xfrm>
            <a:off x="301752" y="2471383"/>
            <a:ext cx="4041648" cy="3818404"/>
          </a:xfrm>
        </p:spPr>
        <p:txBody>
          <a:body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26" name="ตัวยึดเนื้อหา 25"/>
          <p:cNvSpPr>
            <a:spLocks noGrp="1"/>
          </p:cNvSpPr>
          <p:nvPr>
            <p:ph sz="quarter" idx="4"/>
          </p:nvPr>
        </p:nvSpPr>
        <p:spPr>
          <a:xfrm>
            <a:off x="4800600" y="2471383"/>
            <a:ext cx="4038600" cy="3822192"/>
          </a:xfrm>
        </p:spPr>
        <p:txBody>
          <a:body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25" name="วงรี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วงรี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ตัวยึดหมายเลขภาพนิ่ง 8"/>
          <p:cNvSpPr>
            <a:spLocks noGrp="1"/>
          </p:cNvSpPr>
          <p:nvPr>
            <p:ph type="sldNum" sz="quarter" idx="12"/>
          </p:nvPr>
        </p:nvSpPr>
        <p:spPr>
          <a:xfrm>
            <a:off x="4343400" y="1042416"/>
            <a:ext cx="457200" cy="441325"/>
          </a:xfrm>
        </p:spPr>
        <p:txBody>
          <a:bodyPr/>
          <a:lstStyle>
            <a:lvl1pPr algn="ctr">
              <a:defRPr/>
            </a:lvl1pPr>
          </a:lstStyle>
          <a:p>
            <a:fld id="{BCC9535A-4E3C-445E-B681-470A3534B009}" type="slidenum">
              <a:rPr lang="th-TH" smtClean="0"/>
              <a:pPr/>
              <a:t>‹#›</a:t>
            </a:fld>
            <a:endParaRPr lang="th-TH"/>
          </a:p>
        </p:txBody>
      </p:sp>
      <p:sp>
        <p:nvSpPr>
          <p:cNvPr id="23" name="ชื่อเรื่อง 22"/>
          <p:cNvSpPr>
            <a:spLocks noGrp="1"/>
          </p:cNvSpPr>
          <p:nvPr>
            <p:ph type="title"/>
          </p:nvPr>
        </p:nvSpPr>
        <p:spPr/>
        <p:txBody>
          <a:bodyPr rtlCol="0" anchor="b" anchorCtr="0"/>
          <a:lstStyle/>
          <a:p>
            <a:r>
              <a:rPr kumimoji="0" lang="th-TH" smtClean="0"/>
              <a:t>คลิกเพื่อแก้ไขลักษณะชื่อเรื่องต้นแบบ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เฉพาะชื่อเรื่อ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kumimoji="0" lang="th-TH" smtClean="0"/>
              <a:t>คลิกเพื่อแก้ไขลักษณะชื่อเรื่องต้นแบบ</a:t>
            </a:r>
            <a:endParaRPr kumimoji="0" lang="en-US"/>
          </a:p>
        </p:txBody>
      </p:sp>
      <p:sp>
        <p:nvSpPr>
          <p:cNvPr id="3" name="ตัวยึดวันที่ 2"/>
          <p:cNvSpPr>
            <a:spLocks noGrp="1"/>
          </p:cNvSpPr>
          <p:nvPr>
            <p:ph type="dt" sz="half" idx="10"/>
          </p:nvPr>
        </p:nvSpPr>
        <p:spPr/>
        <p:txBody>
          <a:bodyPr/>
          <a:lstStyle/>
          <a:p>
            <a:fld id="{4A3F768D-6413-4E5F-B59A-F9C4388D2D2A}" type="datetimeFigureOut">
              <a:rPr lang="th-TH" smtClean="0"/>
              <a:pPr/>
              <a:t>25/12/56</a:t>
            </a:fld>
            <a:endParaRPr lang="th-TH"/>
          </a:p>
        </p:txBody>
      </p:sp>
      <p:sp>
        <p:nvSpPr>
          <p:cNvPr id="4" name="ตัวยึดท้ายกระดาษ 3"/>
          <p:cNvSpPr>
            <a:spLocks noGrp="1"/>
          </p:cNvSpPr>
          <p:nvPr>
            <p:ph type="ftr" sz="quarter" idx="11"/>
          </p:nvPr>
        </p:nvSpPr>
        <p:spPr/>
        <p:txBody>
          <a:bodyPr/>
          <a:lstStyle/>
          <a:p>
            <a:endParaRPr lang="th-TH"/>
          </a:p>
        </p:txBody>
      </p:sp>
      <p:sp>
        <p:nvSpPr>
          <p:cNvPr id="5" name="ตัวยึดหมายเลขภาพนิ่ง 4"/>
          <p:cNvSpPr>
            <a:spLocks noGrp="1"/>
          </p:cNvSpPr>
          <p:nvPr>
            <p:ph type="sldNum" sz="quarter" idx="12"/>
          </p:nvPr>
        </p:nvSpPr>
        <p:spPr>
          <a:xfrm>
            <a:off x="4343400" y="1036020"/>
            <a:ext cx="457200" cy="441325"/>
          </a:xfrm>
        </p:spPr>
        <p:txBody>
          <a:bodyPr/>
          <a:lstStyle/>
          <a:p>
            <a:fld id="{BCC9535A-4E3C-445E-B681-470A3534B009}" type="slidenum">
              <a:rPr lang="th-TH" smtClean="0"/>
              <a:pPr/>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ว่างเปล่า">
    <p:spTree>
      <p:nvGrpSpPr>
        <p:cNvPr id="1" name=""/>
        <p:cNvGrpSpPr/>
        <p:nvPr/>
      </p:nvGrpSpPr>
      <p:grpSpPr>
        <a:xfrm>
          <a:off x="0" y="0"/>
          <a:ext cx="0" cy="0"/>
          <a:chOff x="0" y="0"/>
          <a:chExt cx="0" cy="0"/>
        </a:xfrm>
      </p:grpSpPr>
      <p:sp>
        <p:nvSpPr>
          <p:cNvPr id="7" name="สี่เหลี่ยมผืนผ้า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สี่เหลี่ยมผืนผ้า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สี่เหลี่ยมผืนผ้า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สี่เหลี่ยมผืนผ้า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สี่เหลี่ยมผืนผ้า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สี่เหลี่ยมผืนผ้า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ตัวยึดวันที่ 1"/>
          <p:cNvSpPr>
            <a:spLocks noGrp="1"/>
          </p:cNvSpPr>
          <p:nvPr>
            <p:ph type="dt" sz="half" idx="10"/>
          </p:nvPr>
        </p:nvSpPr>
        <p:spPr/>
        <p:txBody>
          <a:bodyPr/>
          <a:lstStyle/>
          <a:p>
            <a:fld id="{4A3F768D-6413-4E5F-B59A-F9C4388D2D2A}" type="datetimeFigureOut">
              <a:rPr lang="th-TH" smtClean="0"/>
              <a:pPr/>
              <a:t>25/12/56</a:t>
            </a:fld>
            <a:endParaRPr lang="th-TH"/>
          </a:p>
        </p:txBody>
      </p:sp>
      <p:sp>
        <p:nvSpPr>
          <p:cNvPr id="3" name="ตัวยึดท้ายกระดาษ 2"/>
          <p:cNvSpPr>
            <a:spLocks noGrp="1"/>
          </p:cNvSpPr>
          <p:nvPr>
            <p:ph type="ftr" sz="quarter" idx="11"/>
          </p:nvPr>
        </p:nvSpPr>
        <p:spPr/>
        <p:txBody>
          <a:bodyPr/>
          <a:lstStyle/>
          <a:p>
            <a:endParaRPr lang="th-TH"/>
          </a:p>
        </p:txBody>
      </p:sp>
      <p:sp>
        <p:nvSpPr>
          <p:cNvPr id="4" name="ตัวยึดหมายเลขภาพนิ่ง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CC9535A-4E3C-445E-B681-470A3534B009}" type="slidenum">
              <a:rPr lang="th-TH" smtClean="0"/>
              <a:pPr/>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เนื้อหาพร้อมคำอธิบายภาพ">
    <p:bg>
      <p:bgRef idx="1001">
        <a:schemeClr val="bg1"/>
      </p:bgRef>
    </p:bg>
    <p:spTree>
      <p:nvGrpSpPr>
        <p:cNvPr id="1" name=""/>
        <p:cNvGrpSpPr/>
        <p:nvPr/>
      </p:nvGrpSpPr>
      <p:grpSpPr>
        <a:xfrm>
          <a:off x="0" y="0"/>
          <a:ext cx="0" cy="0"/>
          <a:chOff x="0" y="0"/>
          <a:chExt cx="0" cy="0"/>
        </a:xfrm>
      </p:grpSpPr>
      <p:sp>
        <p:nvSpPr>
          <p:cNvPr id="19" name="สี่เหลี่ยมผืนผ้า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สี่เหลี่ยมผืนผ้า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สี่เหลี่ยมผืนผ้า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สี่เหลี่ยมผืนผ้า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สี่เหลี่ยมผืนผ้า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สี่เหลี่ยมผืนผ้า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ชื่อเรื่อง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th-TH" smtClean="0"/>
              <a:t>คลิกเพื่อแก้ไขลักษณะชื่อเรื่องต้นแบบ</a:t>
            </a:r>
            <a:endParaRPr kumimoji="0" lang="en-US"/>
          </a:p>
        </p:txBody>
      </p:sp>
      <p:sp>
        <p:nvSpPr>
          <p:cNvPr id="3" name="ตัวยึดข้อความ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h-TH" smtClean="0"/>
              <a:t>คลิกเพื่อแก้ไขลักษณะของข้อความต้นแบบ</a:t>
            </a:r>
          </a:p>
        </p:txBody>
      </p:sp>
      <p:sp>
        <p:nvSpPr>
          <p:cNvPr id="8" name="สี่เหลี่ยมผืนผ้า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ตัวเชื่อมต่อตรง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ตัวยึดเนื้อหา 19"/>
          <p:cNvSpPr>
            <a:spLocks noGrp="1"/>
          </p:cNvSpPr>
          <p:nvPr>
            <p:ph sz="quarter" idx="1"/>
          </p:nvPr>
        </p:nvSpPr>
        <p:spPr>
          <a:xfrm>
            <a:off x="3124200" y="685800"/>
            <a:ext cx="5638800" cy="5410200"/>
          </a:xfrm>
        </p:spPr>
        <p:txBody>
          <a:body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10" name="วงรี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วงรี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ตัวยึดหมายเลขภาพนิ่ง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CC9535A-4E3C-445E-B681-470A3534B009}" type="slidenum">
              <a:rPr lang="th-TH" smtClean="0"/>
              <a:pPr/>
              <a:t>‹#›</a:t>
            </a:fld>
            <a:endParaRPr lang="th-TH"/>
          </a:p>
        </p:txBody>
      </p:sp>
      <p:sp>
        <p:nvSpPr>
          <p:cNvPr id="21" name="สี่เหลี่ยมผืนผ้า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ตัวยึดวันที่ 4"/>
          <p:cNvSpPr>
            <a:spLocks noGrp="1"/>
          </p:cNvSpPr>
          <p:nvPr>
            <p:ph type="dt" sz="half" idx="10"/>
          </p:nvPr>
        </p:nvSpPr>
        <p:spPr/>
        <p:txBody>
          <a:bodyPr/>
          <a:lstStyle/>
          <a:p>
            <a:fld id="{4A3F768D-6413-4E5F-B59A-F9C4388D2D2A}" type="datetimeFigureOut">
              <a:rPr lang="th-TH" smtClean="0"/>
              <a:pPr/>
              <a:t>25/12/56</a:t>
            </a:fld>
            <a:endParaRPr lang="th-TH"/>
          </a:p>
        </p:txBody>
      </p:sp>
      <p:sp>
        <p:nvSpPr>
          <p:cNvPr id="6" name="ตัวยึดท้ายกระดาษ 5"/>
          <p:cNvSpPr>
            <a:spLocks noGrp="1"/>
          </p:cNvSpPr>
          <p:nvPr>
            <p:ph type="ftr" sz="quarter" idx="11"/>
          </p:nvPr>
        </p:nvSpPr>
        <p:spPr>
          <a:xfrm>
            <a:off x="301752" y="6410848"/>
            <a:ext cx="3383280" cy="365760"/>
          </a:xfrm>
        </p:spPr>
        <p:txBody>
          <a:bodyPr/>
          <a:lstStyle/>
          <a:p>
            <a:endParaRPr lang="th-TH"/>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รูปภาพพร้อมคำอธิบายภาพ">
    <p:spTree>
      <p:nvGrpSpPr>
        <p:cNvPr id="1" name=""/>
        <p:cNvGrpSpPr/>
        <p:nvPr/>
      </p:nvGrpSpPr>
      <p:grpSpPr>
        <a:xfrm>
          <a:off x="0" y="0"/>
          <a:ext cx="0" cy="0"/>
          <a:chOff x="0" y="0"/>
          <a:chExt cx="0" cy="0"/>
        </a:xfrm>
      </p:grpSpPr>
      <p:sp>
        <p:nvSpPr>
          <p:cNvPr id="21" name="ตัวเชื่อมต่อตรง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สี่เหลี่ยมผืนผ้า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สี่เหลี่ยมผืนผ้า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สี่เหลี่ยมผืนผ้า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สี่เหลี่ยมผืนผ้า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สี่เหลี่ยมผืนผ้า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สี่เหลี่ยมผืนผ้า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สี่เหลี่ยมผืนผ้า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วงรี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วงรี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ตัวยึดหมายเลขภาพนิ่ง 6"/>
          <p:cNvSpPr>
            <a:spLocks noGrp="1"/>
          </p:cNvSpPr>
          <p:nvPr>
            <p:ph type="sldNum" sz="quarter" idx="12"/>
          </p:nvPr>
        </p:nvSpPr>
        <p:spPr>
          <a:xfrm>
            <a:off x="1371600" y="312738"/>
            <a:ext cx="457200" cy="441325"/>
          </a:xfrm>
        </p:spPr>
        <p:txBody>
          <a:bodyPr/>
          <a:lstStyle/>
          <a:p>
            <a:fld id="{BCC9535A-4E3C-445E-B681-470A3534B009}" type="slidenum">
              <a:rPr lang="th-TH" smtClean="0"/>
              <a:pPr/>
              <a:t>‹#›</a:t>
            </a:fld>
            <a:endParaRPr lang="th-TH"/>
          </a:p>
        </p:txBody>
      </p:sp>
      <p:sp>
        <p:nvSpPr>
          <p:cNvPr id="2" name="ชื่อเรื่อง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th-TH" smtClean="0"/>
              <a:t>คลิกเพื่อแก้ไขลักษณะชื่อเรื่องต้นแบบ</a:t>
            </a:r>
            <a:endParaRPr kumimoji="0" lang="en-US"/>
          </a:p>
        </p:txBody>
      </p:sp>
      <p:sp>
        <p:nvSpPr>
          <p:cNvPr id="3" name="ตัวยึดรูปภาพ 2"/>
          <p:cNvSpPr>
            <a:spLocks noGrp="1"/>
          </p:cNvSpPr>
          <p:nvPr>
            <p:ph type="pic" idx="1"/>
          </p:nvPr>
        </p:nvSpPr>
        <p:spPr>
          <a:xfrm>
            <a:off x="3000375" y="609600"/>
            <a:ext cx="5867400" cy="4267200"/>
          </a:xfrm>
        </p:spPr>
        <p:txBody>
          <a:bodyPr/>
          <a:lstStyle>
            <a:lvl1pPr marL="0" indent="0">
              <a:buNone/>
              <a:defRPr sz="3200"/>
            </a:lvl1pPr>
          </a:lstStyle>
          <a:p>
            <a:r>
              <a:rPr kumimoji="0" lang="th-TH" smtClean="0"/>
              <a:t>คลิกไอคอนเพื่อเพิ่มรูปภาพ</a:t>
            </a:r>
            <a:endParaRPr kumimoji="0" lang="en-US" dirty="0"/>
          </a:p>
        </p:txBody>
      </p:sp>
      <p:sp>
        <p:nvSpPr>
          <p:cNvPr id="4" name="ตัวยึดข้อความ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h-TH" smtClean="0"/>
              <a:t>คลิกเพื่อแก้ไขลักษณะของข้อความต้นแบบ</a:t>
            </a:r>
          </a:p>
        </p:txBody>
      </p:sp>
      <p:sp>
        <p:nvSpPr>
          <p:cNvPr id="22" name="สี่เหลี่ยมผืนผ้า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ตัวยึดวันที่ 4"/>
          <p:cNvSpPr>
            <a:spLocks noGrp="1"/>
          </p:cNvSpPr>
          <p:nvPr>
            <p:ph type="dt" sz="half" idx="10"/>
          </p:nvPr>
        </p:nvSpPr>
        <p:spPr>
          <a:xfrm>
            <a:off x="5788152" y="6404984"/>
            <a:ext cx="3044952" cy="365760"/>
          </a:xfrm>
        </p:spPr>
        <p:txBody>
          <a:bodyPr/>
          <a:lstStyle/>
          <a:p>
            <a:fld id="{4A3F768D-6413-4E5F-B59A-F9C4388D2D2A}" type="datetimeFigureOut">
              <a:rPr lang="th-TH" smtClean="0"/>
              <a:pPr/>
              <a:t>25/12/56</a:t>
            </a:fld>
            <a:endParaRPr lang="th-TH"/>
          </a:p>
        </p:txBody>
      </p:sp>
      <p:sp>
        <p:nvSpPr>
          <p:cNvPr id="6" name="ตัวยึดท้ายกระดาษ 5"/>
          <p:cNvSpPr>
            <a:spLocks noGrp="1"/>
          </p:cNvSpPr>
          <p:nvPr>
            <p:ph type="ftr" sz="quarter" idx="11"/>
          </p:nvPr>
        </p:nvSpPr>
        <p:spPr>
          <a:xfrm>
            <a:off x="301752" y="6410848"/>
            <a:ext cx="3584448" cy="365760"/>
          </a:xfrm>
        </p:spPr>
        <p:txBody>
          <a:bodyPr/>
          <a:lstStyle/>
          <a:p>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สี่เหลี่ยมผืนผ้า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สี่เหลี่ยมผืนผ้า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สี่เหลี่ยมผืนผ้า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สี่เหลี่ยมผืนผ้า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สี่เหลี่ยมผืนผ้า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ตัวยึดวันที่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A3F768D-6413-4E5F-B59A-F9C4388D2D2A}" type="datetimeFigureOut">
              <a:rPr lang="th-TH" smtClean="0"/>
              <a:pPr/>
              <a:t>25/12/56</a:t>
            </a:fld>
            <a:endParaRPr lang="th-TH"/>
          </a:p>
        </p:txBody>
      </p:sp>
      <p:sp>
        <p:nvSpPr>
          <p:cNvPr id="3" name="ตัวยึดท้ายกระดาษ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th-TH"/>
          </a:p>
        </p:txBody>
      </p:sp>
      <p:sp>
        <p:nvSpPr>
          <p:cNvPr id="8" name="สี่เหลี่ยมผืนผ้า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ตัวเชื่อมต่อตรง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วงรี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วงรี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ตัวยึดหมายเลขภาพนิ่ง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CC9535A-4E3C-445E-B681-470A3534B009}" type="slidenum">
              <a:rPr lang="th-TH" smtClean="0"/>
              <a:pPr/>
              <a:t>‹#›</a:t>
            </a:fld>
            <a:endParaRPr lang="th-TH"/>
          </a:p>
        </p:txBody>
      </p:sp>
      <p:sp>
        <p:nvSpPr>
          <p:cNvPr id="22" name="ตัวยึดชื่อเรื่อง 21"/>
          <p:cNvSpPr>
            <a:spLocks noGrp="1"/>
          </p:cNvSpPr>
          <p:nvPr>
            <p:ph type="title"/>
          </p:nvPr>
        </p:nvSpPr>
        <p:spPr>
          <a:xfrm>
            <a:off x="301752" y="228600"/>
            <a:ext cx="8534400" cy="758952"/>
          </a:xfrm>
          <a:prstGeom prst="rect">
            <a:avLst/>
          </a:prstGeom>
        </p:spPr>
        <p:txBody>
          <a:bodyPr vert="horz" anchor="b">
            <a:normAutofit/>
          </a:bodyPr>
          <a:lstStyle/>
          <a:p>
            <a:r>
              <a:rPr kumimoji="0" lang="th-TH" smtClean="0"/>
              <a:t>คลิกเพื่อแก้ไขลักษณะชื่อเรื่องต้นแบบ</a:t>
            </a:r>
            <a:endParaRPr kumimoji="0" lang="en-US"/>
          </a:p>
        </p:txBody>
      </p:sp>
      <p:sp>
        <p:nvSpPr>
          <p:cNvPr id="13" name="ตัวยึดข้อความ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th-TH" smtClean="0"/>
              <a:t>คลิกเพื่อแก้ไขลักษณะของข้อความต้นแบบ</a:t>
            </a:r>
          </a:p>
          <a:p>
            <a:pPr lvl="1" eaLnBrk="1" latinLnBrk="0" hangingPunct="1"/>
            <a:r>
              <a:rPr kumimoji="0" lang="th-TH" smtClean="0"/>
              <a:t>ระดับที่สอง</a:t>
            </a:r>
          </a:p>
          <a:p>
            <a:pPr lvl="2" eaLnBrk="1" latinLnBrk="0" hangingPunct="1"/>
            <a:r>
              <a:rPr kumimoji="0" lang="th-TH" smtClean="0"/>
              <a:t>ระดับที่สาม</a:t>
            </a:r>
          </a:p>
          <a:p>
            <a:pPr lvl="3" eaLnBrk="1" latinLnBrk="0" hangingPunct="1"/>
            <a:r>
              <a:rPr kumimoji="0" lang="th-TH" smtClean="0"/>
              <a:t>ระดับที่สี่</a:t>
            </a:r>
          </a:p>
          <a:p>
            <a:pPr lvl="4" eaLnBrk="1" latinLnBrk="0" hangingPunct="1"/>
            <a:r>
              <a:rPr kumimoji="0" lang="th-TH" smtClean="0"/>
              <a:t>ระดับที่ห้า</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ชื่อเรื่องรอง 2"/>
          <p:cNvSpPr>
            <a:spLocks noGrp="1"/>
          </p:cNvSpPr>
          <p:nvPr>
            <p:ph type="subTitle" idx="1"/>
          </p:nvPr>
        </p:nvSpPr>
        <p:spPr/>
        <p:txBody>
          <a:bodyPr>
            <a:normAutofit lnSpcReduction="10000"/>
          </a:bodyPr>
          <a:lstStyle/>
          <a:p>
            <a:r>
              <a:rPr lang="en-US" dirty="0" smtClean="0">
                <a:solidFill>
                  <a:srgbClr val="FFFFFF"/>
                </a:solidFill>
              </a:rPr>
              <a:t>Presented by</a:t>
            </a:r>
          </a:p>
          <a:p>
            <a:endParaRPr lang="en-US" dirty="0" smtClean="0">
              <a:solidFill>
                <a:srgbClr val="FFFFFF"/>
              </a:solidFill>
            </a:endParaRPr>
          </a:p>
          <a:p>
            <a:r>
              <a:rPr lang="en-US" dirty="0" smtClean="0">
                <a:solidFill>
                  <a:srgbClr val="FFFFFF"/>
                </a:solidFill>
              </a:rPr>
              <a:t>Nalin	  yomdit</a:t>
            </a:r>
          </a:p>
          <a:p>
            <a:r>
              <a:rPr lang="en-US" dirty="0" smtClean="0">
                <a:solidFill>
                  <a:srgbClr val="FFFFFF"/>
                </a:solidFill>
              </a:rPr>
              <a:t>Chonticha  tidleng</a:t>
            </a:r>
          </a:p>
          <a:p>
            <a:endParaRPr lang="en-US" dirty="0" smtClean="0">
              <a:solidFill>
                <a:srgbClr val="FFFFFF"/>
              </a:solidFill>
            </a:endParaRPr>
          </a:p>
          <a:p>
            <a:r>
              <a:rPr lang="en-US" dirty="0" smtClean="0">
                <a:solidFill>
                  <a:srgbClr val="FFFFFF"/>
                </a:solidFill>
              </a:rPr>
              <a:t>(5</a:t>
            </a:r>
            <a:r>
              <a:rPr lang="en-US" baseline="30000" dirty="0" smtClean="0">
                <a:solidFill>
                  <a:srgbClr val="FFFFFF"/>
                </a:solidFill>
              </a:rPr>
              <a:t>th</a:t>
            </a:r>
            <a:r>
              <a:rPr lang="en-US" dirty="0" smtClean="0">
                <a:solidFill>
                  <a:srgbClr val="FFFFFF"/>
                </a:solidFill>
              </a:rPr>
              <a:t> year medical student)</a:t>
            </a:r>
            <a:endParaRPr lang="th-TH" dirty="0">
              <a:solidFill>
                <a:srgbClr val="FFFFFF"/>
              </a:solidFill>
            </a:endParaRPr>
          </a:p>
        </p:txBody>
      </p:sp>
      <p:sp>
        <p:nvSpPr>
          <p:cNvPr id="2" name="ชื่อเรื่อง 1"/>
          <p:cNvSpPr>
            <a:spLocks noGrp="1"/>
          </p:cNvSpPr>
          <p:nvPr>
            <p:ph type="ctrTitle"/>
          </p:nvPr>
        </p:nvSpPr>
        <p:spPr/>
        <p:txBody>
          <a:bodyPr>
            <a:noAutofit/>
          </a:bodyPr>
          <a:lstStyle/>
          <a:p>
            <a:r>
              <a:rPr lang="en-US" sz="2800" b="1" dirty="0" smtClean="0"/>
              <a:t>Abnormal Pap Smear Patterns Following the Bethesda System 2001 </a:t>
            </a:r>
            <a:r>
              <a:rPr lang="en-US" sz="2800" b="1" dirty="0" smtClean="0"/>
              <a:t>of </a:t>
            </a:r>
            <a:r>
              <a:rPr lang="en-US" sz="2800" b="1" smtClean="0"/>
              <a:t>Patients </a:t>
            </a:r>
            <a:r>
              <a:rPr lang="en-US" sz="2800" b="1" smtClean="0"/>
              <a:t>in </a:t>
            </a:r>
            <a:r>
              <a:rPr lang="en-US" sz="2800" b="1" dirty="0" smtClean="0"/>
              <a:t>the Colposcopic Clinic </a:t>
            </a:r>
            <a:r>
              <a:rPr lang="en-US" sz="2800" b="1" dirty="0" smtClean="0"/>
              <a:t>in </a:t>
            </a:r>
            <a:r>
              <a:rPr lang="en-US" sz="2800" b="1" dirty="0" smtClean="0"/>
              <a:t>Naresuan University Hospital</a:t>
            </a:r>
            <a:endParaRPr lang="th-TH"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en-US"/>
          </a:p>
        </p:txBody>
      </p:sp>
      <p:pic>
        <p:nvPicPr>
          <p:cNvPr id="1029" name="Picture 5"/>
          <p:cNvPicPr>
            <a:picLocks noChangeAspect="1" noChangeArrowheads="1"/>
          </p:cNvPicPr>
          <p:nvPr/>
        </p:nvPicPr>
        <p:blipFill rotWithShape="1">
          <a:blip r:embed="rId3">
            <a:extLst>
              <a:ext uri="{28A0092B-C50C-407E-A947-70E740481C1C}">
                <a14:useLocalDpi xmlns="" xmlns:a14="http://schemas.microsoft.com/office/drawing/2010/main" val="0"/>
              </a:ext>
            </a:extLst>
          </a:blip>
          <a:srcRect l="14868" t="27344" r="14381" b="11657"/>
          <a:stretch/>
        </p:blipFill>
        <p:spPr bwMode="auto">
          <a:xfrm>
            <a:off x="285720" y="1571612"/>
            <a:ext cx="8501090" cy="45809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Title 1"/>
          <p:cNvSpPr txBox="1">
            <a:spLocks/>
          </p:cNvSpPr>
          <p:nvPr/>
        </p:nvSpPr>
        <p:spPr>
          <a:xfrm>
            <a:off x="301752" y="228600"/>
            <a:ext cx="8534400" cy="75895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chemeClr val="accent3">
                    <a:shade val="75000"/>
                  </a:schemeClr>
                </a:solidFill>
                <a:effectLst/>
                <a:uLnTx/>
                <a:uFillTx/>
                <a:latin typeface="Georgia" pitchFamily="18" charset="0"/>
                <a:ea typeface="+mj-ea"/>
                <a:cs typeface="Tahoma" pitchFamily="34" charset="0"/>
              </a:rPr>
              <a:t>Collected Data Form(1)</a:t>
            </a:r>
            <a:endParaRPr kumimoji="0" lang="en-US" sz="4000" b="1" i="0" u="none" strike="noStrike" kern="1200" cap="none" spc="0" normalizeH="0" baseline="0" noProof="0" dirty="0">
              <a:ln>
                <a:noFill/>
              </a:ln>
              <a:solidFill>
                <a:schemeClr val="accent3">
                  <a:shade val="75000"/>
                </a:schemeClr>
              </a:solidFill>
              <a:effectLst/>
              <a:uLnTx/>
              <a:uFillTx/>
              <a:latin typeface="+mj-lt"/>
              <a:ea typeface="+mj-ea"/>
              <a:cs typeface="+mj-cs"/>
            </a:endParaRPr>
          </a:p>
        </p:txBody>
      </p:sp>
    </p:spTree>
    <p:extLst>
      <p:ext uri="{BB962C8B-B14F-4D97-AF65-F5344CB8AC3E}">
        <p14:creationId xmlns="" xmlns:p14="http://schemas.microsoft.com/office/powerpoint/2010/main" val="299280226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eorgia" pitchFamily="18" charset="0"/>
                <a:cs typeface="Tahoma" pitchFamily="34" charset="0"/>
              </a:rPr>
              <a:t>Collected Data Form(2)</a:t>
            </a:r>
            <a:endParaRPr lang="en-US" sz="4000" b="1" dirty="0"/>
          </a:p>
        </p:txBody>
      </p:sp>
      <p:pic>
        <p:nvPicPr>
          <p:cNvPr id="2051" name="Picture 3"/>
          <p:cNvPicPr>
            <a:picLocks noGrp="1" noChangeAspect="1" noChangeArrowheads="1"/>
          </p:cNvPicPr>
          <p:nvPr>
            <p:ph idx="1"/>
          </p:nvPr>
        </p:nvPicPr>
        <p:blipFill rotWithShape="1">
          <a:blip r:embed="rId3">
            <a:extLst>
              <a:ext uri="{28A0092B-C50C-407E-A947-70E740481C1C}">
                <a14:useLocalDpi xmlns="" xmlns:a14="http://schemas.microsoft.com/office/drawing/2010/main" val="0"/>
              </a:ext>
            </a:extLst>
          </a:blip>
          <a:srcRect l="16232" t="31476" r="17879" b="11201"/>
          <a:stretch/>
        </p:blipFill>
        <p:spPr bwMode="auto">
          <a:xfrm>
            <a:off x="0" y="1571612"/>
            <a:ext cx="9144000" cy="49720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19565477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ตัวยึดข้อความ 4"/>
          <p:cNvSpPr>
            <a:spLocks noGrp="1"/>
          </p:cNvSpPr>
          <p:nvPr>
            <p:ph type="body" idx="1"/>
          </p:nvPr>
        </p:nvSpPr>
        <p:spPr/>
        <p:txBody>
          <a:bodyPr/>
          <a:lstStyle/>
          <a:p>
            <a:r>
              <a:rPr lang="en-US" dirty="0" smtClean="0">
                <a:solidFill>
                  <a:schemeClr val="accent3">
                    <a:lumMod val="20000"/>
                    <a:lumOff val="80000"/>
                  </a:schemeClr>
                </a:solidFill>
              </a:rPr>
              <a:t>Abnormal Pap Smear Patterns Following the Bethesda System 2001 of Patients in the Colposcopic Clinic in Naresuan University Hospital</a:t>
            </a:r>
            <a:endParaRPr lang="th-TH" dirty="0">
              <a:solidFill>
                <a:schemeClr val="accent3">
                  <a:lumMod val="20000"/>
                  <a:lumOff val="80000"/>
                </a:schemeClr>
              </a:solidFill>
            </a:endParaRPr>
          </a:p>
        </p:txBody>
      </p:sp>
      <p:sp>
        <p:nvSpPr>
          <p:cNvPr id="4" name="ชื่อเรื่อง 3"/>
          <p:cNvSpPr>
            <a:spLocks noGrp="1"/>
          </p:cNvSpPr>
          <p:nvPr>
            <p:ph type="title"/>
          </p:nvPr>
        </p:nvSpPr>
        <p:spPr/>
        <p:txBody>
          <a:bodyPr/>
          <a:lstStyle/>
          <a:p>
            <a:r>
              <a:rPr lang="en-US" dirty="0" smtClean="0"/>
              <a:t>Results</a:t>
            </a:r>
            <a:endParaRPr lang="th-TH"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graphicFrame>
        <p:nvGraphicFramePr>
          <p:cNvPr id="4" name="ตัวยึดเนื้อหา 4"/>
          <p:cNvGraphicFramePr>
            <a:graphicFrameLocks/>
          </p:cNvGraphicFramePr>
          <p:nvPr/>
        </p:nvGraphicFramePr>
        <p:xfrm>
          <a:off x="0" y="1357298"/>
          <a:ext cx="9143998" cy="5429251"/>
        </p:xfrm>
        <a:graphic>
          <a:graphicData uri="http://schemas.openxmlformats.org/drawingml/2006/table">
            <a:tbl>
              <a:tblPr/>
              <a:tblGrid>
                <a:gridCol w="4365226"/>
                <a:gridCol w="1194693"/>
                <a:gridCol w="1194693"/>
                <a:gridCol w="1194693"/>
                <a:gridCol w="1194693"/>
              </a:tblGrid>
              <a:tr h="665199">
                <a:tc>
                  <a:txBody>
                    <a:bodyPr/>
                    <a:lstStyle/>
                    <a:p>
                      <a:pPr algn="ctr" fontAlgn="t"/>
                      <a:r>
                        <a:rPr lang="en-US" sz="1400" b="1" i="0" u="none" strike="noStrike" dirty="0">
                          <a:solidFill>
                            <a:srgbClr val="FFFFFF"/>
                          </a:solidFill>
                          <a:latin typeface="Tahoma" pitchFamily="34" charset="0"/>
                          <a:cs typeface="Tahoma" pitchFamily="34" charset="0"/>
                        </a:rPr>
                        <a:t>Epithelial cell abnormalities</a:t>
                      </a:r>
                    </a:p>
                  </a:txBody>
                  <a:tcPr marL="8751" marR="8751" marT="8751"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79646"/>
                    </a:solidFill>
                  </a:tcPr>
                </a:tc>
                <a:tc>
                  <a:txBody>
                    <a:bodyPr/>
                    <a:lstStyle/>
                    <a:p>
                      <a:pPr algn="ctr" fontAlgn="t"/>
                      <a:r>
                        <a:rPr lang="en-US" sz="1400" b="1" i="0" u="none" strike="noStrike" dirty="0">
                          <a:solidFill>
                            <a:srgbClr val="FFFFFF"/>
                          </a:solidFill>
                          <a:latin typeface="Tahoma" pitchFamily="34" charset="0"/>
                          <a:cs typeface="Tahoma" pitchFamily="34" charset="0"/>
                        </a:rPr>
                        <a:t>No. of cases</a:t>
                      </a:r>
                    </a:p>
                  </a:txBody>
                  <a:tcPr marL="8751" marR="8751" marT="8751"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79646"/>
                    </a:solidFill>
                  </a:tcPr>
                </a:tc>
                <a:tc>
                  <a:txBody>
                    <a:bodyPr/>
                    <a:lstStyle/>
                    <a:p>
                      <a:pPr algn="ctr" fontAlgn="t"/>
                      <a:r>
                        <a:rPr lang="en-US" sz="1400" b="1" i="0" u="none" strike="noStrike">
                          <a:solidFill>
                            <a:srgbClr val="FFFFFF"/>
                          </a:solidFill>
                          <a:latin typeface="Tahoma" pitchFamily="34" charset="0"/>
                          <a:cs typeface="Tahoma" pitchFamily="34" charset="0"/>
                        </a:rPr>
                        <a:t>% of cases</a:t>
                      </a:r>
                    </a:p>
                  </a:txBody>
                  <a:tcPr marL="8751" marR="8751" marT="8751"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79646"/>
                    </a:solidFill>
                  </a:tcPr>
                </a:tc>
                <a:tc>
                  <a:txBody>
                    <a:bodyPr/>
                    <a:lstStyle/>
                    <a:p>
                      <a:pPr algn="ctr" fontAlgn="t"/>
                      <a:r>
                        <a:rPr lang="en-US" sz="1400" b="1" i="0" u="none" strike="noStrike" dirty="0" smtClean="0">
                          <a:solidFill>
                            <a:srgbClr val="FFFFFF"/>
                          </a:solidFill>
                          <a:latin typeface="Tahoma" pitchFamily="34" charset="0"/>
                          <a:cs typeface="Tahoma" pitchFamily="34" charset="0"/>
                        </a:rPr>
                        <a:t>MAI</a:t>
                      </a:r>
                      <a:endParaRPr lang="en-US" sz="1400" b="1" i="0" u="none" strike="noStrike" dirty="0">
                        <a:solidFill>
                          <a:srgbClr val="FFFFFF"/>
                        </a:solidFill>
                        <a:latin typeface="Tahoma" pitchFamily="34" charset="0"/>
                        <a:cs typeface="Tahoma" pitchFamily="34" charset="0"/>
                      </a:endParaRPr>
                    </a:p>
                  </a:txBody>
                  <a:tcPr marL="8751" marR="8751" marT="8751"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79646"/>
                    </a:solidFill>
                  </a:tcPr>
                </a:tc>
                <a:tc>
                  <a:txBody>
                    <a:bodyPr/>
                    <a:lstStyle/>
                    <a:p>
                      <a:pPr algn="ctr" fontAlgn="t"/>
                      <a:r>
                        <a:rPr lang="en-US" sz="1400" b="1" i="0" u="none" strike="noStrike" dirty="0" smtClean="0">
                          <a:solidFill>
                            <a:srgbClr val="FFFFFF"/>
                          </a:solidFill>
                          <a:latin typeface="Tahoma" pitchFamily="34" charset="0"/>
                          <a:cs typeface="Tahoma" pitchFamily="34" charset="0"/>
                        </a:rPr>
                        <a:t>Min. age</a:t>
                      </a:r>
                      <a:endParaRPr lang="en-US" sz="1400" b="1" i="0" u="none" strike="noStrike" dirty="0">
                        <a:solidFill>
                          <a:srgbClr val="FFFFFF"/>
                        </a:solidFill>
                        <a:latin typeface="Tahoma" pitchFamily="34" charset="0"/>
                        <a:cs typeface="Tahoma" pitchFamily="34" charset="0"/>
                      </a:endParaRPr>
                    </a:p>
                  </a:txBody>
                  <a:tcPr marL="8751" marR="8751" marT="8751"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79646"/>
                    </a:solidFill>
                  </a:tcPr>
                </a:tc>
              </a:tr>
              <a:tr h="227714">
                <a:tc>
                  <a:txBody>
                    <a:bodyPr/>
                    <a:lstStyle/>
                    <a:p>
                      <a:pPr algn="l" fontAlgn="t"/>
                      <a:r>
                        <a:rPr lang="en-US" sz="1400" b="1" i="0" u="none" strike="noStrike" dirty="0">
                          <a:solidFill>
                            <a:srgbClr val="FFFFFF"/>
                          </a:solidFill>
                          <a:latin typeface="Tahoma" pitchFamily="34" charset="0"/>
                          <a:cs typeface="Tahoma" pitchFamily="34" charset="0"/>
                        </a:rPr>
                        <a:t>Squamous cells</a:t>
                      </a:r>
                    </a:p>
                  </a:txBody>
                  <a:tcPr marL="8751" marR="8751" marT="8751" marB="0" anchor="ctr">
                    <a:lnL>
                      <a:noFill/>
                    </a:lnL>
                    <a:lnR>
                      <a:noFill/>
                    </a:lnR>
                    <a:lnT w="19050" cap="flat" cmpd="sng" algn="ctr">
                      <a:solidFill>
                        <a:srgbClr val="000000"/>
                      </a:solidFill>
                      <a:prstDash val="solid"/>
                      <a:round/>
                      <a:headEnd type="none" w="med" len="med"/>
                      <a:tailEnd type="none" w="med" len="med"/>
                    </a:lnT>
                    <a:lnB>
                      <a:noFill/>
                    </a:lnB>
                    <a:solidFill>
                      <a:srgbClr val="FFC000"/>
                    </a:solidFill>
                  </a:tcPr>
                </a:tc>
                <a:tc>
                  <a:txBody>
                    <a:bodyPr/>
                    <a:lstStyle/>
                    <a:p>
                      <a:pPr algn="ctr" fontAlgn="b"/>
                      <a:r>
                        <a:rPr lang="en-US" sz="1400" b="1" i="0" u="none" strike="noStrike" dirty="0">
                          <a:solidFill>
                            <a:srgbClr val="000000"/>
                          </a:solidFill>
                          <a:latin typeface="Tahoma" pitchFamily="34" charset="0"/>
                          <a:cs typeface="Tahoma" pitchFamily="34" charset="0"/>
                        </a:rPr>
                        <a:t>364</a:t>
                      </a:r>
                    </a:p>
                  </a:txBody>
                  <a:tcPr marL="8751" marR="8751" marT="8751" marB="0" anchor="ctr">
                    <a:lnL>
                      <a:noFill/>
                    </a:lnL>
                    <a:lnR>
                      <a:noFill/>
                    </a:lnR>
                    <a:lnT w="19050" cap="flat" cmpd="sng" algn="ctr">
                      <a:solidFill>
                        <a:srgbClr val="000000"/>
                      </a:solidFill>
                      <a:prstDash val="solid"/>
                      <a:round/>
                      <a:headEnd type="none" w="med" len="med"/>
                      <a:tailEnd type="none" w="med" len="med"/>
                    </a:lnT>
                    <a:lnB>
                      <a:noFill/>
                    </a:lnB>
                    <a:solidFill>
                      <a:srgbClr val="FFC000"/>
                    </a:solidFill>
                  </a:tcPr>
                </a:tc>
                <a:tc>
                  <a:txBody>
                    <a:bodyPr/>
                    <a:lstStyle/>
                    <a:p>
                      <a:pPr algn="ctr" fontAlgn="t"/>
                      <a:r>
                        <a:rPr lang="en-US" sz="1400" b="1" i="0" u="none" strike="noStrike" dirty="0">
                          <a:solidFill>
                            <a:srgbClr val="000000"/>
                          </a:solidFill>
                          <a:latin typeface="Tahoma" pitchFamily="34" charset="0"/>
                          <a:cs typeface="Tahoma" pitchFamily="34" charset="0"/>
                        </a:rPr>
                        <a:t>90.33</a:t>
                      </a:r>
                    </a:p>
                  </a:txBody>
                  <a:tcPr marL="8751" marR="8751" marT="8751" marB="0" anchor="ctr">
                    <a:lnL>
                      <a:noFill/>
                    </a:lnL>
                    <a:lnR>
                      <a:noFill/>
                    </a:lnR>
                    <a:lnT w="19050" cap="flat" cmpd="sng" algn="ctr">
                      <a:solidFill>
                        <a:srgbClr val="000000"/>
                      </a:solidFill>
                      <a:prstDash val="solid"/>
                      <a:round/>
                      <a:headEnd type="none" w="med" len="med"/>
                      <a:tailEnd type="none" w="med" len="med"/>
                    </a:lnT>
                    <a:lnB>
                      <a:noFill/>
                    </a:lnB>
                    <a:solidFill>
                      <a:srgbClr val="FFC000"/>
                    </a:solidFill>
                  </a:tcPr>
                </a:tc>
                <a:tc>
                  <a:txBody>
                    <a:bodyPr/>
                    <a:lstStyle/>
                    <a:p>
                      <a:pPr algn="ctr" fontAlgn="t"/>
                      <a:r>
                        <a:rPr lang="en-US" sz="1400" b="1" i="0" u="none" strike="noStrike">
                          <a:solidFill>
                            <a:srgbClr val="000000"/>
                          </a:solidFill>
                          <a:latin typeface="Tahoma" pitchFamily="34" charset="0"/>
                          <a:cs typeface="Tahoma" pitchFamily="34" charset="0"/>
                        </a:rPr>
                        <a:t>42.72</a:t>
                      </a:r>
                    </a:p>
                  </a:txBody>
                  <a:tcPr marL="8751" marR="8751" marT="8751" marB="0" anchor="ctr">
                    <a:lnL>
                      <a:noFill/>
                    </a:lnL>
                    <a:lnR>
                      <a:noFill/>
                    </a:lnR>
                    <a:lnT w="19050" cap="flat" cmpd="sng" algn="ctr">
                      <a:solidFill>
                        <a:srgbClr val="000000"/>
                      </a:solidFill>
                      <a:prstDash val="solid"/>
                      <a:round/>
                      <a:headEnd type="none" w="med" len="med"/>
                      <a:tailEnd type="none" w="med" len="med"/>
                    </a:lnT>
                    <a:lnB>
                      <a:noFill/>
                    </a:lnB>
                    <a:solidFill>
                      <a:srgbClr val="FFC000"/>
                    </a:solidFill>
                  </a:tcPr>
                </a:tc>
                <a:tc>
                  <a:txBody>
                    <a:bodyPr/>
                    <a:lstStyle/>
                    <a:p>
                      <a:pPr algn="ctr" fontAlgn="t"/>
                      <a:r>
                        <a:rPr lang="en-US" sz="1400" b="1" i="0" u="none" strike="noStrike" dirty="0" smtClean="0">
                          <a:solidFill>
                            <a:srgbClr val="000000"/>
                          </a:solidFill>
                          <a:latin typeface="Tahoma" pitchFamily="34" charset="0"/>
                          <a:cs typeface="Tahoma" pitchFamily="34" charset="0"/>
                        </a:rPr>
                        <a:t>15</a:t>
                      </a:r>
                      <a:endParaRPr lang="en-US" sz="1400" b="1" i="0" u="none" strike="noStrike" dirty="0">
                        <a:solidFill>
                          <a:srgbClr val="000000"/>
                        </a:solidFill>
                        <a:latin typeface="Tahoma" pitchFamily="34" charset="0"/>
                        <a:cs typeface="Tahoma" pitchFamily="34" charset="0"/>
                      </a:endParaRPr>
                    </a:p>
                  </a:txBody>
                  <a:tcPr marL="8751" marR="8751" marT="8751" marB="0" anchor="ctr">
                    <a:lnL>
                      <a:noFill/>
                    </a:lnL>
                    <a:lnR>
                      <a:noFill/>
                    </a:lnR>
                    <a:lnT w="19050" cap="flat" cmpd="sng" algn="ctr">
                      <a:solidFill>
                        <a:srgbClr val="000000"/>
                      </a:solidFill>
                      <a:prstDash val="solid"/>
                      <a:round/>
                      <a:headEnd type="none" w="med" len="med"/>
                      <a:tailEnd type="none" w="med" len="med"/>
                    </a:lnT>
                    <a:lnB>
                      <a:noFill/>
                    </a:lnB>
                    <a:solidFill>
                      <a:srgbClr val="FFC000"/>
                    </a:solidFill>
                  </a:tcPr>
                </a:tc>
              </a:tr>
              <a:tr h="227714">
                <a:tc>
                  <a:txBody>
                    <a:bodyPr/>
                    <a:lstStyle/>
                    <a:p>
                      <a:pPr algn="l" fontAlgn="t">
                        <a:buFont typeface="Arial" pitchFamily="34" charset="0"/>
                        <a:buNone/>
                      </a:pPr>
                      <a:r>
                        <a:rPr lang="en-US" sz="1400" b="0" i="0" u="none" strike="noStrike" dirty="0" smtClean="0">
                          <a:solidFill>
                            <a:srgbClr val="FFFFFF"/>
                          </a:solidFill>
                          <a:latin typeface="Tahoma" pitchFamily="34" charset="0"/>
                          <a:cs typeface="Tahoma" pitchFamily="34" charset="0"/>
                        </a:rPr>
                        <a:t>ASC-US</a:t>
                      </a:r>
                      <a:endParaRPr lang="en-US" sz="1400" b="0" i="0" u="none" strike="noStrike" dirty="0">
                        <a:solidFill>
                          <a:srgbClr val="FFFFFF"/>
                        </a:solidFill>
                        <a:latin typeface="Tahoma" pitchFamily="34" charset="0"/>
                        <a:cs typeface="Tahoma" pitchFamily="34" charset="0"/>
                      </a:endParaRPr>
                    </a:p>
                  </a:txBody>
                  <a:tcPr marL="420066" marR="8751" marT="8751" marB="0" anchor="ctr">
                    <a:lnL>
                      <a:noFill/>
                    </a:lnL>
                    <a:lnR>
                      <a:noFill/>
                    </a:lnR>
                    <a:lnT>
                      <a:noFill/>
                    </a:lnT>
                    <a:lnB>
                      <a:noFill/>
                    </a:lnB>
                    <a:solidFill>
                      <a:srgbClr val="F79646"/>
                    </a:solidFill>
                  </a:tcPr>
                </a:tc>
                <a:tc>
                  <a:txBody>
                    <a:bodyPr/>
                    <a:lstStyle/>
                    <a:p>
                      <a:pPr algn="ctr" fontAlgn="b"/>
                      <a:r>
                        <a:rPr lang="en-US" sz="1400" b="0" i="0" u="none" strike="noStrike" dirty="0">
                          <a:solidFill>
                            <a:srgbClr val="000000"/>
                          </a:solidFill>
                          <a:latin typeface="Tahoma" pitchFamily="34" charset="0"/>
                          <a:cs typeface="Tahoma" pitchFamily="34" charset="0"/>
                        </a:rPr>
                        <a:t>147</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36.48</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a:solidFill>
                            <a:srgbClr val="000000"/>
                          </a:solidFill>
                          <a:latin typeface="Tahoma" pitchFamily="34" charset="0"/>
                          <a:cs typeface="Tahoma" pitchFamily="34" charset="0"/>
                        </a:rPr>
                        <a:t>41.27</a:t>
                      </a:r>
                    </a:p>
                  </a:txBody>
                  <a:tcPr marL="8751" marR="8751" marT="8751" marB="0" anchor="ctr">
                    <a:lnL>
                      <a:noFill/>
                    </a:lnL>
                    <a:lnR>
                      <a:noFill/>
                    </a:lnR>
                    <a:lnT>
                      <a:noFill/>
                    </a:lnT>
                    <a:lnB>
                      <a:noFill/>
                    </a:lnB>
                    <a:solidFill>
                      <a:srgbClr val="FFFFFF"/>
                    </a:solidFill>
                  </a:tcPr>
                </a:tc>
                <a:tc>
                  <a:txBody>
                    <a:bodyPr/>
                    <a:lstStyle/>
                    <a:p>
                      <a:pPr algn="ctr">
                        <a:lnSpc>
                          <a:spcPct val="115000"/>
                        </a:lnSpc>
                        <a:spcAft>
                          <a:spcPts val="0"/>
                        </a:spcAft>
                      </a:pPr>
                      <a:r>
                        <a:rPr lang="en-US" sz="1200" dirty="0">
                          <a:latin typeface="Tahoma" pitchFamily="34" charset="0"/>
                          <a:ea typeface="Calibri"/>
                          <a:cs typeface="Tahoma" pitchFamily="34" charset="0"/>
                        </a:rPr>
                        <a:t>16</a:t>
                      </a:r>
                      <a:endParaRPr lang="en-US" sz="1100" dirty="0">
                        <a:latin typeface="Tahoma" pitchFamily="34" charset="0"/>
                        <a:ea typeface="Calibri"/>
                        <a:cs typeface="Tahoma" pitchFamily="34" charset="0"/>
                      </a:endParaRPr>
                    </a:p>
                  </a:txBody>
                  <a:tcPr marL="68580" marR="68580" marT="0" marB="0" anchor="ctr">
                    <a:lnL>
                      <a:noFill/>
                    </a:lnL>
                    <a:lnR>
                      <a:noFill/>
                    </a:lnR>
                    <a:lnT>
                      <a:noFill/>
                    </a:lnT>
                    <a:lnB>
                      <a:noFill/>
                    </a:lnB>
                    <a:solidFill>
                      <a:srgbClr val="FFFFFF"/>
                    </a:solidFill>
                  </a:tcPr>
                </a:tc>
              </a:tr>
              <a:tr h="227714">
                <a:tc>
                  <a:txBody>
                    <a:bodyPr/>
                    <a:lstStyle/>
                    <a:p>
                      <a:pPr algn="l" fontAlgn="t">
                        <a:buFont typeface="Arial" pitchFamily="34" charset="0"/>
                        <a:buNone/>
                      </a:pPr>
                      <a:r>
                        <a:rPr lang="en-US" sz="1400" b="0" i="0" u="none" strike="noStrike" dirty="0" smtClean="0">
                          <a:solidFill>
                            <a:srgbClr val="FFFFFF"/>
                          </a:solidFill>
                          <a:latin typeface="Tahoma" pitchFamily="34" charset="0"/>
                          <a:cs typeface="Tahoma" pitchFamily="34" charset="0"/>
                        </a:rPr>
                        <a:t>LSIL</a:t>
                      </a:r>
                      <a:endParaRPr lang="en-US" sz="1400" b="0" i="0" u="none" strike="noStrike" dirty="0">
                        <a:solidFill>
                          <a:srgbClr val="FFFFFF"/>
                        </a:solidFill>
                        <a:latin typeface="Tahoma" pitchFamily="34" charset="0"/>
                        <a:cs typeface="Tahoma" pitchFamily="34" charset="0"/>
                      </a:endParaRPr>
                    </a:p>
                  </a:txBody>
                  <a:tcPr marL="420066" marR="8751" marT="8751" marB="0" anchor="ctr">
                    <a:lnL>
                      <a:noFill/>
                    </a:lnL>
                    <a:lnR>
                      <a:noFill/>
                    </a:lnR>
                    <a:lnT>
                      <a:noFill/>
                    </a:lnT>
                    <a:lnB>
                      <a:noFill/>
                    </a:lnB>
                    <a:solidFill>
                      <a:srgbClr val="F79646"/>
                    </a:solidFill>
                  </a:tcPr>
                </a:tc>
                <a:tc>
                  <a:txBody>
                    <a:bodyPr/>
                    <a:lstStyle/>
                    <a:p>
                      <a:pPr algn="ctr" fontAlgn="b"/>
                      <a:r>
                        <a:rPr lang="en-US" sz="1400" b="0" i="0" u="none" strike="noStrike" dirty="0">
                          <a:solidFill>
                            <a:srgbClr val="000000"/>
                          </a:solidFill>
                          <a:latin typeface="Tahoma" pitchFamily="34" charset="0"/>
                          <a:cs typeface="Tahoma" pitchFamily="34" charset="0"/>
                        </a:rPr>
                        <a:t>112</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27.79</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a:solidFill>
                            <a:srgbClr val="000000"/>
                          </a:solidFill>
                          <a:latin typeface="Tahoma" pitchFamily="34" charset="0"/>
                          <a:cs typeface="Tahoma" pitchFamily="34" charset="0"/>
                        </a:rPr>
                        <a:t>37.25</a:t>
                      </a:r>
                    </a:p>
                  </a:txBody>
                  <a:tcPr marL="8751" marR="8751" marT="8751" marB="0" anchor="ctr">
                    <a:lnL>
                      <a:noFill/>
                    </a:lnL>
                    <a:lnR>
                      <a:noFill/>
                    </a:lnR>
                    <a:lnT>
                      <a:noFill/>
                    </a:lnT>
                    <a:lnB>
                      <a:noFill/>
                    </a:lnB>
                    <a:solidFill>
                      <a:srgbClr val="FFFFFF"/>
                    </a:solidFill>
                  </a:tcPr>
                </a:tc>
                <a:tc>
                  <a:txBody>
                    <a:bodyPr/>
                    <a:lstStyle/>
                    <a:p>
                      <a:pPr algn="ctr">
                        <a:lnSpc>
                          <a:spcPct val="115000"/>
                        </a:lnSpc>
                        <a:spcAft>
                          <a:spcPts val="0"/>
                        </a:spcAft>
                      </a:pPr>
                      <a:r>
                        <a:rPr lang="en-US" sz="1200" dirty="0">
                          <a:latin typeface="Tahoma" pitchFamily="34" charset="0"/>
                          <a:ea typeface="Calibri"/>
                          <a:cs typeface="Tahoma" pitchFamily="34" charset="0"/>
                        </a:rPr>
                        <a:t>15</a:t>
                      </a:r>
                      <a:endParaRPr lang="en-US" sz="1100" dirty="0">
                        <a:latin typeface="Tahoma" pitchFamily="34" charset="0"/>
                        <a:ea typeface="Calibri"/>
                        <a:cs typeface="Tahoma" pitchFamily="34" charset="0"/>
                      </a:endParaRPr>
                    </a:p>
                  </a:txBody>
                  <a:tcPr marL="68580" marR="68580" marT="0" marB="0" anchor="ctr">
                    <a:lnL>
                      <a:noFill/>
                    </a:lnL>
                    <a:lnR>
                      <a:noFill/>
                    </a:lnR>
                    <a:lnT>
                      <a:noFill/>
                    </a:lnT>
                    <a:lnB>
                      <a:noFill/>
                    </a:lnB>
                    <a:solidFill>
                      <a:srgbClr val="FFFFFF"/>
                    </a:solidFill>
                  </a:tcPr>
                </a:tc>
              </a:tr>
              <a:tr h="227714">
                <a:tc>
                  <a:txBody>
                    <a:bodyPr/>
                    <a:lstStyle/>
                    <a:p>
                      <a:pPr algn="l" fontAlgn="t">
                        <a:buFont typeface="Arial" pitchFamily="34" charset="0"/>
                        <a:buNone/>
                      </a:pPr>
                      <a:r>
                        <a:rPr lang="en-US" sz="1400" b="0" i="0" u="none" strike="noStrike" dirty="0" smtClean="0">
                          <a:solidFill>
                            <a:srgbClr val="FFFFFF"/>
                          </a:solidFill>
                          <a:latin typeface="Tahoma" pitchFamily="34" charset="0"/>
                          <a:cs typeface="Tahoma" pitchFamily="34" charset="0"/>
                        </a:rPr>
                        <a:t>ASC-H</a:t>
                      </a:r>
                      <a:endParaRPr lang="en-US" sz="1400" b="0" i="0" u="none" strike="noStrike" dirty="0">
                        <a:solidFill>
                          <a:srgbClr val="FFFFFF"/>
                        </a:solidFill>
                        <a:latin typeface="Tahoma" pitchFamily="34" charset="0"/>
                        <a:cs typeface="Tahoma" pitchFamily="34" charset="0"/>
                      </a:endParaRPr>
                    </a:p>
                  </a:txBody>
                  <a:tcPr marL="420066" marR="8751" marT="8751" marB="0" anchor="ctr">
                    <a:lnL>
                      <a:noFill/>
                    </a:lnL>
                    <a:lnR>
                      <a:noFill/>
                    </a:lnR>
                    <a:lnT>
                      <a:noFill/>
                    </a:lnT>
                    <a:lnB>
                      <a:noFill/>
                    </a:lnB>
                    <a:solidFill>
                      <a:srgbClr val="F79646"/>
                    </a:solidFill>
                  </a:tcPr>
                </a:tc>
                <a:tc>
                  <a:txBody>
                    <a:bodyPr/>
                    <a:lstStyle/>
                    <a:p>
                      <a:pPr algn="ctr" fontAlgn="b"/>
                      <a:r>
                        <a:rPr lang="en-US" sz="1400" b="0" i="0" u="none" strike="noStrike" dirty="0">
                          <a:solidFill>
                            <a:srgbClr val="000000"/>
                          </a:solidFill>
                          <a:latin typeface="Tahoma" pitchFamily="34" charset="0"/>
                          <a:cs typeface="Tahoma" pitchFamily="34" charset="0"/>
                        </a:rPr>
                        <a:t>32</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7.94</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a:solidFill>
                            <a:srgbClr val="000000"/>
                          </a:solidFill>
                          <a:latin typeface="Tahoma" pitchFamily="34" charset="0"/>
                          <a:cs typeface="Tahoma" pitchFamily="34" charset="0"/>
                        </a:rPr>
                        <a:t>43.03</a:t>
                      </a:r>
                    </a:p>
                  </a:txBody>
                  <a:tcPr marL="8751" marR="8751" marT="8751" marB="0" anchor="ctr">
                    <a:lnL>
                      <a:noFill/>
                    </a:lnL>
                    <a:lnR>
                      <a:noFill/>
                    </a:lnR>
                    <a:lnT>
                      <a:noFill/>
                    </a:lnT>
                    <a:lnB>
                      <a:noFill/>
                    </a:lnB>
                    <a:solidFill>
                      <a:srgbClr val="FFFFFF"/>
                    </a:solidFill>
                  </a:tcPr>
                </a:tc>
                <a:tc>
                  <a:txBody>
                    <a:bodyPr/>
                    <a:lstStyle/>
                    <a:p>
                      <a:pPr algn="ctr">
                        <a:lnSpc>
                          <a:spcPct val="115000"/>
                        </a:lnSpc>
                        <a:spcAft>
                          <a:spcPts val="0"/>
                        </a:spcAft>
                      </a:pPr>
                      <a:r>
                        <a:rPr lang="en-US" sz="1200" dirty="0">
                          <a:latin typeface="Tahoma" pitchFamily="34" charset="0"/>
                          <a:ea typeface="Calibri"/>
                          <a:cs typeface="Tahoma" pitchFamily="34" charset="0"/>
                        </a:rPr>
                        <a:t>17</a:t>
                      </a:r>
                      <a:endParaRPr lang="en-US" sz="1100" dirty="0">
                        <a:latin typeface="Tahoma" pitchFamily="34" charset="0"/>
                        <a:ea typeface="Calibri"/>
                        <a:cs typeface="Tahoma" pitchFamily="34" charset="0"/>
                      </a:endParaRPr>
                    </a:p>
                  </a:txBody>
                  <a:tcPr marL="68580" marR="68580" marT="0" marB="0" anchor="ctr">
                    <a:lnL>
                      <a:noFill/>
                    </a:lnL>
                    <a:lnR>
                      <a:noFill/>
                    </a:lnR>
                    <a:lnT>
                      <a:noFill/>
                    </a:lnT>
                    <a:lnB>
                      <a:noFill/>
                    </a:lnB>
                    <a:solidFill>
                      <a:srgbClr val="FFFFFF"/>
                    </a:solidFill>
                  </a:tcPr>
                </a:tc>
              </a:tr>
              <a:tr h="227714">
                <a:tc>
                  <a:txBody>
                    <a:bodyPr/>
                    <a:lstStyle/>
                    <a:p>
                      <a:pPr algn="l" fontAlgn="t">
                        <a:buFont typeface="Arial" pitchFamily="34" charset="0"/>
                        <a:buNone/>
                      </a:pPr>
                      <a:r>
                        <a:rPr lang="en-US" sz="1400" b="0" i="0" u="none" strike="noStrike" dirty="0" smtClean="0">
                          <a:solidFill>
                            <a:srgbClr val="FFFFFF"/>
                          </a:solidFill>
                          <a:latin typeface="Tahoma" pitchFamily="34" charset="0"/>
                          <a:cs typeface="Tahoma" pitchFamily="34" charset="0"/>
                        </a:rPr>
                        <a:t>HSIL</a:t>
                      </a:r>
                      <a:endParaRPr lang="en-US" sz="1400" b="0" i="0" u="none" strike="noStrike" dirty="0">
                        <a:solidFill>
                          <a:srgbClr val="FFFFFF"/>
                        </a:solidFill>
                        <a:latin typeface="Tahoma" pitchFamily="34" charset="0"/>
                        <a:cs typeface="Tahoma" pitchFamily="34" charset="0"/>
                      </a:endParaRPr>
                    </a:p>
                  </a:txBody>
                  <a:tcPr marL="420066" marR="8751" marT="8751" marB="0" anchor="ctr">
                    <a:lnL>
                      <a:noFill/>
                    </a:lnL>
                    <a:lnR>
                      <a:noFill/>
                    </a:lnR>
                    <a:lnT>
                      <a:noFill/>
                    </a:lnT>
                    <a:lnB>
                      <a:noFill/>
                    </a:lnB>
                    <a:solidFill>
                      <a:srgbClr val="F79646"/>
                    </a:solidFill>
                  </a:tcPr>
                </a:tc>
                <a:tc>
                  <a:txBody>
                    <a:bodyPr/>
                    <a:lstStyle/>
                    <a:p>
                      <a:pPr algn="ctr" fontAlgn="b"/>
                      <a:r>
                        <a:rPr lang="en-US" sz="1400" b="0" i="0" u="none" strike="noStrike">
                          <a:solidFill>
                            <a:srgbClr val="000000"/>
                          </a:solidFill>
                          <a:latin typeface="Tahoma" pitchFamily="34" charset="0"/>
                          <a:cs typeface="Tahoma" pitchFamily="34" charset="0"/>
                        </a:rPr>
                        <a:t>65</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16.13</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42.94</a:t>
                      </a:r>
                    </a:p>
                  </a:txBody>
                  <a:tcPr marL="8751" marR="8751" marT="8751" marB="0" anchor="ctr">
                    <a:lnL>
                      <a:noFill/>
                    </a:lnL>
                    <a:lnR>
                      <a:noFill/>
                    </a:lnR>
                    <a:lnT>
                      <a:noFill/>
                    </a:lnT>
                    <a:lnB>
                      <a:noFill/>
                    </a:lnB>
                    <a:solidFill>
                      <a:srgbClr val="FFFFFF"/>
                    </a:solidFill>
                  </a:tcPr>
                </a:tc>
                <a:tc>
                  <a:txBody>
                    <a:bodyPr/>
                    <a:lstStyle/>
                    <a:p>
                      <a:pPr algn="ctr">
                        <a:lnSpc>
                          <a:spcPct val="115000"/>
                        </a:lnSpc>
                        <a:spcAft>
                          <a:spcPts val="0"/>
                        </a:spcAft>
                      </a:pPr>
                      <a:r>
                        <a:rPr lang="en-US" sz="1200" dirty="0">
                          <a:latin typeface="Tahoma" pitchFamily="34" charset="0"/>
                          <a:ea typeface="Calibri"/>
                          <a:cs typeface="Tahoma" pitchFamily="34" charset="0"/>
                        </a:rPr>
                        <a:t>25</a:t>
                      </a:r>
                      <a:endParaRPr lang="en-US" sz="1100" dirty="0">
                        <a:latin typeface="Tahoma" pitchFamily="34" charset="0"/>
                        <a:ea typeface="Calibri"/>
                        <a:cs typeface="Tahoma" pitchFamily="34" charset="0"/>
                      </a:endParaRPr>
                    </a:p>
                  </a:txBody>
                  <a:tcPr marL="68580" marR="68580" marT="0" marB="0" anchor="ctr">
                    <a:lnL>
                      <a:noFill/>
                    </a:lnL>
                    <a:lnR>
                      <a:noFill/>
                    </a:lnR>
                    <a:lnT>
                      <a:noFill/>
                    </a:lnT>
                    <a:lnB>
                      <a:noFill/>
                    </a:lnB>
                    <a:solidFill>
                      <a:srgbClr val="FFFFFF"/>
                    </a:solidFill>
                  </a:tcPr>
                </a:tc>
              </a:tr>
              <a:tr h="227714">
                <a:tc>
                  <a:txBody>
                    <a:bodyPr/>
                    <a:lstStyle/>
                    <a:p>
                      <a:pPr algn="l" fontAlgn="t">
                        <a:buFont typeface="Arial" pitchFamily="34" charset="0"/>
                        <a:buNone/>
                      </a:pPr>
                      <a:r>
                        <a:rPr lang="en-US" sz="1400" b="0" i="0" u="none" strike="noStrike" dirty="0" smtClean="0">
                          <a:solidFill>
                            <a:srgbClr val="FFFFFF"/>
                          </a:solidFill>
                          <a:latin typeface="Tahoma" pitchFamily="34" charset="0"/>
                          <a:cs typeface="Tahoma" pitchFamily="34" charset="0"/>
                        </a:rPr>
                        <a:t>SCCA</a:t>
                      </a:r>
                      <a:endParaRPr lang="en-US" sz="1400" b="0" i="0" u="none" strike="noStrike" dirty="0">
                        <a:solidFill>
                          <a:srgbClr val="FFFFFF"/>
                        </a:solidFill>
                        <a:latin typeface="Tahoma" pitchFamily="34" charset="0"/>
                        <a:cs typeface="Tahoma" pitchFamily="34" charset="0"/>
                      </a:endParaRPr>
                    </a:p>
                  </a:txBody>
                  <a:tcPr marL="420066" marR="8751" marT="8751" marB="0" anchor="ctr">
                    <a:lnL>
                      <a:noFill/>
                    </a:lnL>
                    <a:lnR>
                      <a:noFill/>
                    </a:lnR>
                    <a:lnT>
                      <a:noFill/>
                    </a:lnT>
                    <a:lnB>
                      <a:noFill/>
                    </a:lnB>
                    <a:solidFill>
                      <a:srgbClr val="F79646"/>
                    </a:solidFill>
                  </a:tcPr>
                </a:tc>
                <a:tc>
                  <a:txBody>
                    <a:bodyPr/>
                    <a:lstStyle/>
                    <a:p>
                      <a:pPr algn="ctr" fontAlgn="b"/>
                      <a:r>
                        <a:rPr lang="en-US" sz="1400" b="0" i="0" u="none" strike="noStrike">
                          <a:solidFill>
                            <a:srgbClr val="000000"/>
                          </a:solidFill>
                          <a:latin typeface="Tahoma" pitchFamily="34" charset="0"/>
                          <a:cs typeface="Tahoma" pitchFamily="34" charset="0"/>
                        </a:rPr>
                        <a:t>8</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1.99</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49.12</a:t>
                      </a:r>
                    </a:p>
                  </a:txBody>
                  <a:tcPr marL="8751" marR="8751" marT="8751" marB="0" anchor="ctr">
                    <a:lnL>
                      <a:noFill/>
                    </a:lnL>
                    <a:lnR>
                      <a:noFill/>
                    </a:lnR>
                    <a:lnT>
                      <a:noFill/>
                    </a:lnT>
                    <a:lnB>
                      <a:noFill/>
                    </a:lnB>
                    <a:solidFill>
                      <a:srgbClr val="FFFFFF"/>
                    </a:solidFill>
                  </a:tcPr>
                </a:tc>
                <a:tc>
                  <a:txBody>
                    <a:bodyPr/>
                    <a:lstStyle/>
                    <a:p>
                      <a:pPr algn="ctr">
                        <a:lnSpc>
                          <a:spcPct val="115000"/>
                        </a:lnSpc>
                        <a:spcAft>
                          <a:spcPts val="0"/>
                        </a:spcAft>
                      </a:pPr>
                      <a:r>
                        <a:rPr lang="en-US" sz="1200" dirty="0">
                          <a:latin typeface="Tahoma" pitchFamily="34" charset="0"/>
                          <a:ea typeface="Calibri"/>
                          <a:cs typeface="Tahoma" pitchFamily="34" charset="0"/>
                        </a:rPr>
                        <a:t>35</a:t>
                      </a:r>
                      <a:endParaRPr lang="en-US" sz="1100" dirty="0">
                        <a:latin typeface="Tahoma" pitchFamily="34" charset="0"/>
                        <a:ea typeface="Calibri"/>
                        <a:cs typeface="Tahoma" pitchFamily="34" charset="0"/>
                      </a:endParaRPr>
                    </a:p>
                  </a:txBody>
                  <a:tcPr marL="68580" marR="68580" marT="0" marB="0" anchor="ctr">
                    <a:lnL>
                      <a:noFill/>
                    </a:lnL>
                    <a:lnR>
                      <a:noFill/>
                    </a:lnR>
                    <a:lnT>
                      <a:noFill/>
                    </a:lnT>
                    <a:lnB>
                      <a:noFill/>
                    </a:lnB>
                    <a:solidFill>
                      <a:srgbClr val="FFFFFF"/>
                    </a:solidFill>
                  </a:tcPr>
                </a:tc>
              </a:tr>
              <a:tr h="227714">
                <a:tc>
                  <a:txBody>
                    <a:bodyPr/>
                    <a:lstStyle/>
                    <a:p>
                      <a:pPr algn="l" fontAlgn="t"/>
                      <a:r>
                        <a:rPr lang="en-US" sz="1400" b="1" i="0" u="none" strike="noStrike" dirty="0">
                          <a:solidFill>
                            <a:srgbClr val="FFFFFF"/>
                          </a:solidFill>
                          <a:latin typeface="Tahoma" pitchFamily="34" charset="0"/>
                          <a:cs typeface="Tahoma" pitchFamily="34" charset="0"/>
                        </a:rPr>
                        <a:t>Glandular cells</a:t>
                      </a:r>
                    </a:p>
                  </a:txBody>
                  <a:tcPr marL="8751" marR="8751" marT="8751" marB="0" anchor="ctr">
                    <a:lnL>
                      <a:noFill/>
                    </a:lnL>
                    <a:lnR>
                      <a:noFill/>
                    </a:lnR>
                    <a:lnT>
                      <a:noFill/>
                    </a:lnT>
                    <a:lnB>
                      <a:noFill/>
                    </a:lnB>
                    <a:solidFill>
                      <a:srgbClr val="FFC000"/>
                    </a:solidFill>
                  </a:tcPr>
                </a:tc>
                <a:tc>
                  <a:txBody>
                    <a:bodyPr/>
                    <a:lstStyle/>
                    <a:p>
                      <a:pPr algn="ctr" fontAlgn="t"/>
                      <a:r>
                        <a:rPr lang="en-US" sz="1400" b="1" i="0" u="none" strike="noStrike">
                          <a:solidFill>
                            <a:srgbClr val="000000"/>
                          </a:solidFill>
                          <a:latin typeface="Tahoma" pitchFamily="34" charset="0"/>
                          <a:cs typeface="Tahoma" pitchFamily="34" charset="0"/>
                        </a:rPr>
                        <a:t>26</a:t>
                      </a:r>
                    </a:p>
                  </a:txBody>
                  <a:tcPr marL="8751" marR="8751" marT="8751" marB="0" anchor="ctr">
                    <a:lnL>
                      <a:noFill/>
                    </a:lnL>
                    <a:lnR>
                      <a:noFill/>
                    </a:lnR>
                    <a:lnT>
                      <a:noFill/>
                    </a:lnT>
                    <a:lnB>
                      <a:noFill/>
                    </a:lnB>
                    <a:solidFill>
                      <a:srgbClr val="FFC000"/>
                    </a:solidFill>
                  </a:tcPr>
                </a:tc>
                <a:tc>
                  <a:txBody>
                    <a:bodyPr/>
                    <a:lstStyle/>
                    <a:p>
                      <a:pPr algn="ctr" fontAlgn="t"/>
                      <a:r>
                        <a:rPr lang="en-US" sz="1400" b="1" i="0" u="none" strike="noStrike" dirty="0">
                          <a:solidFill>
                            <a:srgbClr val="000000"/>
                          </a:solidFill>
                          <a:latin typeface="Tahoma" pitchFamily="34" charset="0"/>
                          <a:cs typeface="Tahoma" pitchFamily="34" charset="0"/>
                        </a:rPr>
                        <a:t>6.46</a:t>
                      </a:r>
                    </a:p>
                  </a:txBody>
                  <a:tcPr marL="8751" marR="8751" marT="8751" marB="0" anchor="ctr">
                    <a:lnL>
                      <a:noFill/>
                    </a:lnL>
                    <a:lnR>
                      <a:noFill/>
                    </a:lnR>
                    <a:lnT>
                      <a:noFill/>
                    </a:lnT>
                    <a:lnB>
                      <a:noFill/>
                    </a:lnB>
                    <a:solidFill>
                      <a:srgbClr val="FFC000"/>
                    </a:solidFill>
                  </a:tcPr>
                </a:tc>
                <a:tc>
                  <a:txBody>
                    <a:bodyPr/>
                    <a:lstStyle/>
                    <a:p>
                      <a:pPr algn="ctr" fontAlgn="t"/>
                      <a:r>
                        <a:rPr lang="en-US" sz="1400" b="1" i="0" u="none" strike="noStrike" dirty="0">
                          <a:solidFill>
                            <a:srgbClr val="000000"/>
                          </a:solidFill>
                          <a:latin typeface="Tahoma" pitchFamily="34" charset="0"/>
                          <a:cs typeface="Tahoma" pitchFamily="34" charset="0"/>
                        </a:rPr>
                        <a:t>48.21</a:t>
                      </a:r>
                    </a:p>
                  </a:txBody>
                  <a:tcPr marL="8751" marR="8751" marT="8751" marB="0" anchor="ctr">
                    <a:lnL>
                      <a:noFill/>
                    </a:lnL>
                    <a:lnR>
                      <a:noFill/>
                    </a:lnR>
                    <a:lnT>
                      <a:noFill/>
                    </a:lnT>
                    <a:lnB>
                      <a:noFill/>
                    </a:lnB>
                    <a:solidFill>
                      <a:srgbClr val="FFC000"/>
                    </a:solidFill>
                  </a:tcPr>
                </a:tc>
                <a:tc>
                  <a:txBody>
                    <a:bodyPr/>
                    <a:lstStyle/>
                    <a:p>
                      <a:pPr algn="ctr" fontAlgn="t"/>
                      <a:r>
                        <a:rPr lang="en-US" sz="1400" b="1" i="0" u="none" strike="noStrike" dirty="0" smtClean="0">
                          <a:solidFill>
                            <a:srgbClr val="000000"/>
                          </a:solidFill>
                          <a:latin typeface="Tahoma" pitchFamily="34" charset="0"/>
                          <a:cs typeface="Tahoma" pitchFamily="34" charset="0"/>
                        </a:rPr>
                        <a:t>30</a:t>
                      </a:r>
                      <a:endParaRPr lang="en-US" sz="1400" b="1" i="0" u="none" strike="noStrike" dirty="0">
                        <a:solidFill>
                          <a:srgbClr val="000000"/>
                        </a:solidFill>
                        <a:latin typeface="Tahoma" pitchFamily="34" charset="0"/>
                        <a:cs typeface="Tahoma" pitchFamily="34" charset="0"/>
                      </a:endParaRPr>
                    </a:p>
                  </a:txBody>
                  <a:tcPr marL="8751" marR="8751" marT="8751" marB="0" anchor="ctr">
                    <a:lnL>
                      <a:noFill/>
                    </a:lnL>
                    <a:lnR>
                      <a:noFill/>
                    </a:lnR>
                    <a:lnT>
                      <a:noFill/>
                    </a:lnT>
                    <a:lnB>
                      <a:noFill/>
                    </a:lnB>
                    <a:solidFill>
                      <a:srgbClr val="FFC000"/>
                    </a:solidFill>
                  </a:tcPr>
                </a:tc>
              </a:tr>
              <a:tr h="227714">
                <a:tc>
                  <a:txBody>
                    <a:bodyPr/>
                    <a:lstStyle/>
                    <a:p>
                      <a:pPr algn="l" fontAlgn="b"/>
                      <a:r>
                        <a:rPr lang="en-US" sz="1400" b="0" i="0" u="none" strike="noStrike" dirty="0" smtClean="0">
                          <a:solidFill>
                            <a:srgbClr val="FFFFFF"/>
                          </a:solidFill>
                          <a:latin typeface="Tahoma" pitchFamily="34" charset="0"/>
                          <a:cs typeface="Tahoma" pitchFamily="34" charset="0"/>
                        </a:rPr>
                        <a:t>Atypical </a:t>
                      </a:r>
                      <a:r>
                        <a:rPr lang="en-US" sz="1400" b="0" i="0" u="none" strike="noStrike" dirty="0">
                          <a:solidFill>
                            <a:srgbClr val="FFFFFF"/>
                          </a:solidFill>
                          <a:latin typeface="Tahoma" pitchFamily="34" charset="0"/>
                          <a:cs typeface="Tahoma" pitchFamily="34" charset="0"/>
                        </a:rPr>
                        <a:t>endocervical cells</a:t>
                      </a:r>
                    </a:p>
                  </a:txBody>
                  <a:tcPr marL="420066" marR="8751" marT="8751" marB="0" anchor="ctr">
                    <a:lnL>
                      <a:noFill/>
                    </a:lnL>
                    <a:lnR>
                      <a:noFill/>
                    </a:lnR>
                    <a:lnT>
                      <a:noFill/>
                    </a:lnT>
                    <a:lnB>
                      <a:noFill/>
                    </a:lnB>
                    <a:solidFill>
                      <a:srgbClr val="F79646"/>
                    </a:solidFill>
                  </a:tcPr>
                </a:tc>
                <a:tc>
                  <a:txBody>
                    <a:bodyPr/>
                    <a:lstStyle/>
                    <a:p>
                      <a:pPr algn="ctr" fontAlgn="b"/>
                      <a:r>
                        <a:rPr lang="en-US" sz="1400" b="0" i="0" u="none" strike="noStrike">
                          <a:solidFill>
                            <a:srgbClr val="000000"/>
                          </a:solidFill>
                          <a:latin typeface="Tahoma" pitchFamily="34" charset="0"/>
                          <a:cs typeface="Tahoma" pitchFamily="34" charset="0"/>
                        </a:rPr>
                        <a:t>12</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2.98</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45.92</a:t>
                      </a:r>
                    </a:p>
                  </a:txBody>
                  <a:tcPr marL="8751" marR="8751" marT="8751" marB="0" anchor="ctr">
                    <a:lnL>
                      <a:noFill/>
                    </a:lnL>
                    <a:lnR>
                      <a:noFill/>
                    </a:lnR>
                    <a:lnT>
                      <a:noFill/>
                    </a:lnT>
                    <a:lnB>
                      <a:noFill/>
                    </a:lnB>
                    <a:solidFill>
                      <a:srgbClr val="FFFFFF"/>
                    </a:solidFill>
                  </a:tcPr>
                </a:tc>
                <a:tc>
                  <a:txBody>
                    <a:bodyPr/>
                    <a:lstStyle/>
                    <a:p>
                      <a:pPr algn="ctr">
                        <a:lnSpc>
                          <a:spcPct val="115000"/>
                        </a:lnSpc>
                        <a:spcAft>
                          <a:spcPts val="0"/>
                        </a:spcAft>
                      </a:pPr>
                      <a:r>
                        <a:rPr lang="en-US" sz="1200" dirty="0">
                          <a:latin typeface="Tahoma" pitchFamily="34" charset="0"/>
                          <a:ea typeface="Calibri"/>
                          <a:cs typeface="Tahoma" pitchFamily="34" charset="0"/>
                        </a:rPr>
                        <a:t>34</a:t>
                      </a:r>
                      <a:endParaRPr lang="en-US" sz="1100" dirty="0">
                        <a:latin typeface="Tahoma" pitchFamily="34" charset="0"/>
                        <a:ea typeface="Calibri"/>
                        <a:cs typeface="Tahoma" pitchFamily="34" charset="0"/>
                      </a:endParaRPr>
                    </a:p>
                  </a:txBody>
                  <a:tcPr marL="68580" marR="68580" marT="0" marB="0" anchor="ctr">
                    <a:lnL>
                      <a:noFill/>
                    </a:lnL>
                    <a:lnR>
                      <a:noFill/>
                    </a:lnR>
                    <a:lnT>
                      <a:noFill/>
                    </a:lnT>
                    <a:lnB>
                      <a:noFill/>
                    </a:lnB>
                    <a:solidFill>
                      <a:srgbClr val="FFFFFF"/>
                    </a:solidFill>
                  </a:tcPr>
                </a:tc>
              </a:tr>
              <a:tr h="227714">
                <a:tc>
                  <a:txBody>
                    <a:bodyPr/>
                    <a:lstStyle/>
                    <a:p>
                      <a:pPr algn="l" fontAlgn="b"/>
                      <a:r>
                        <a:rPr lang="en-US" sz="1400" b="0" i="0" u="none" strike="noStrike" dirty="0" smtClean="0">
                          <a:solidFill>
                            <a:srgbClr val="FFFFFF"/>
                          </a:solidFill>
                          <a:latin typeface="Tahoma" pitchFamily="34" charset="0"/>
                          <a:cs typeface="Tahoma" pitchFamily="34" charset="0"/>
                        </a:rPr>
                        <a:t>Atypical </a:t>
                      </a:r>
                      <a:r>
                        <a:rPr lang="en-US" sz="1400" b="0" i="0" u="none" strike="noStrike" dirty="0">
                          <a:solidFill>
                            <a:srgbClr val="FFFFFF"/>
                          </a:solidFill>
                          <a:latin typeface="Tahoma" pitchFamily="34" charset="0"/>
                          <a:cs typeface="Tahoma" pitchFamily="34" charset="0"/>
                        </a:rPr>
                        <a:t>endometrial cells</a:t>
                      </a:r>
                    </a:p>
                  </a:txBody>
                  <a:tcPr marL="420066" marR="8751" marT="8751" marB="0" anchor="ctr">
                    <a:lnL>
                      <a:noFill/>
                    </a:lnL>
                    <a:lnR>
                      <a:noFill/>
                    </a:lnR>
                    <a:lnT>
                      <a:noFill/>
                    </a:lnT>
                    <a:lnB>
                      <a:noFill/>
                    </a:lnB>
                    <a:solidFill>
                      <a:srgbClr val="F79646"/>
                    </a:solidFill>
                  </a:tcPr>
                </a:tc>
                <a:tc>
                  <a:txBody>
                    <a:bodyPr/>
                    <a:lstStyle/>
                    <a:p>
                      <a:pPr algn="ctr" fontAlgn="b"/>
                      <a:r>
                        <a:rPr lang="en-US" sz="1400" b="0" i="0" u="none" strike="noStrike">
                          <a:solidFill>
                            <a:srgbClr val="000000"/>
                          </a:solidFill>
                          <a:latin typeface="Tahoma" pitchFamily="34" charset="0"/>
                          <a:cs typeface="Tahoma" pitchFamily="34" charset="0"/>
                        </a:rPr>
                        <a:t>0</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0</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0</a:t>
                      </a:r>
                    </a:p>
                  </a:txBody>
                  <a:tcPr marL="8751" marR="8751" marT="8751" marB="0" anchor="ctr">
                    <a:lnL>
                      <a:noFill/>
                    </a:lnL>
                    <a:lnR>
                      <a:noFill/>
                    </a:lnR>
                    <a:lnT>
                      <a:noFill/>
                    </a:lnT>
                    <a:lnB>
                      <a:noFill/>
                    </a:lnB>
                    <a:solidFill>
                      <a:srgbClr val="FFFFFF"/>
                    </a:solidFill>
                  </a:tcPr>
                </a:tc>
                <a:tc>
                  <a:txBody>
                    <a:bodyPr/>
                    <a:lstStyle/>
                    <a:p>
                      <a:pPr algn="ctr">
                        <a:lnSpc>
                          <a:spcPct val="115000"/>
                        </a:lnSpc>
                        <a:spcAft>
                          <a:spcPts val="0"/>
                        </a:spcAft>
                      </a:pPr>
                      <a:r>
                        <a:rPr lang="en-US" sz="1200" dirty="0">
                          <a:latin typeface="Tahoma" pitchFamily="34" charset="0"/>
                          <a:ea typeface="Calibri"/>
                          <a:cs typeface="Tahoma" pitchFamily="34" charset="0"/>
                        </a:rPr>
                        <a:t>0</a:t>
                      </a:r>
                      <a:endParaRPr lang="en-US" sz="1100" dirty="0">
                        <a:latin typeface="Tahoma" pitchFamily="34" charset="0"/>
                        <a:ea typeface="Calibri"/>
                        <a:cs typeface="Tahoma" pitchFamily="34" charset="0"/>
                      </a:endParaRPr>
                    </a:p>
                  </a:txBody>
                  <a:tcPr marL="68580" marR="68580" marT="0" marB="0" anchor="ctr">
                    <a:lnL>
                      <a:noFill/>
                    </a:lnL>
                    <a:lnR>
                      <a:noFill/>
                    </a:lnR>
                    <a:lnT>
                      <a:noFill/>
                    </a:lnT>
                    <a:lnB>
                      <a:noFill/>
                    </a:lnB>
                    <a:solidFill>
                      <a:srgbClr val="FFFFFF"/>
                    </a:solidFill>
                  </a:tcPr>
                </a:tc>
              </a:tr>
              <a:tr h="227714">
                <a:tc>
                  <a:txBody>
                    <a:bodyPr/>
                    <a:lstStyle/>
                    <a:p>
                      <a:pPr algn="l" fontAlgn="b"/>
                      <a:r>
                        <a:rPr lang="en-US" sz="1400" b="0" i="0" u="none" strike="noStrike" dirty="0" smtClean="0">
                          <a:solidFill>
                            <a:srgbClr val="FFFFFF"/>
                          </a:solidFill>
                          <a:latin typeface="Tahoma" pitchFamily="34" charset="0"/>
                          <a:cs typeface="Tahoma" pitchFamily="34" charset="0"/>
                        </a:rPr>
                        <a:t>Atypical </a:t>
                      </a:r>
                      <a:r>
                        <a:rPr lang="en-US" sz="1400" b="0" i="0" u="none" strike="noStrike" dirty="0">
                          <a:solidFill>
                            <a:srgbClr val="FFFFFF"/>
                          </a:solidFill>
                          <a:latin typeface="Tahoma" pitchFamily="34" charset="0"/>
                          <a:cs typeface="Tahoma" pitchFamily="34" charset="0"/>
                        </a:rPr>
                        <a:t>glandular cells</a:t>
                      </a:r>
                    </a:p>
                  </a:txBody>
                  <a:tcPr marL="420066" marR="8751" marT="8751" marB="0" anchor="ctr">
                    <a:lnL>
                      <a:noFill/>
                    </a:lnL>
                    <a:lnR>
                      <a:noFill/>
                    </a:lnR>
                    <a:lnT>
                      <a:noFill/>
                    </a:lnT>
                    <a:lnB>
                      <a:noFill/>
                    </a:lnB>
                    <a:solidFill>
                      <a:srgbClr val="F79646"/>
                    </a:solidFill>
                  </a:tcPr>
                </a:tc>
                <a:tc>
                  <a:txBody>
                    <a:bodyPr/>
                    <a:lstStyle/>
                    <a:p>
                      <a:pPr algn="ctr" fontAlgn="b"/>
                      <a:r>
                        <a:rPr lang="en-US" sz="1400" b="0" i="0" u="none" strike="noStrike">
                          <a:solidFill>
                            <a:srgbClr val="000000"/>
                          </a:solidFill>
                          <a:latin typeface="Tahoma" pitchFamily="34" charset="0"/>
                          <a:cs typeface="Tahoma" pitchFamily="34" charset="0"/>
                        </a:rPr>
                        <a:t>5</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1.24</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52.8</a:t>
                      </a:r>
                    </a:p>
                  </a:txBody>
                  <a:tcPr marL="8751" marR="8751" marT="8751" marB="0" anchor="ctr">
                    <a:lnL>
                      <a:noFill/>
                    </a:lnL>
                    <a:lnR>
                      <a:noFill/>
                    </a:lnR>
                    <a:lnT>
                      <a:noFill/>
                    </a:lnT>
                    <a:lnB>
                      <a:noFill/>
                    </a:lnB>
                    <a:solidFill>
                      <a:srgbClr val="FFFFFF"/>
                    </a:solidFill>
                  </a:tcPr>
                </a:tc>
                <a:tc>
                  <a:txBody>
                    <a:bodyPr/>
                    <a:lstStyle/>
                    <a:p>
                      <a:pPr algn="ctr">
                        <a:lnSpc>
                          <a:spcPct val="115000"/>
                        </a:lnSpc>
                        <a:spcAft>
                          <a:spcPts val="0"/>
                        </a:spcAft>
                      </a:pPr>
                      <a:r>
                        <a:rPr lang="en-US" sz="1200" dirty="0">
                          <a:latin typeface="Tahoma" pitchFamily="34" charset="0"/>
                          <a:ea typeface="Calibri"/>
                          <a:cs typeface="Tahoma" pitchFamily="34" charset="0"/>
                        </a:rPr>
                        <a:t>48</a:t>
                      </a:r>
                      <a:endParaRPr lang="en-US" sz="1100" dirty="0">
                        <a:latin typeface="Tahoma" pitchFamily="34" charset="0"/>
                        <a:ea typeface="Calibri"/>
                        <a:cs typeface="Tahoma" pitchFamily="34" charset="0"/>
                      </a:endParaRPr>
                    </a:p>
                  </a:txBody>
                  <a:tcPr marL="68580" marR="68580" marT="0" marB="0" anchor="ctr">
                    <a:lnL>
                      <a:noFill/>
                    </a:lnL>
                    <a:lnR>
                      <a:noFill/>
                    </a:lnR>
                    <a:lnT>
                      <a:noFill/>
                    </a:lnT>
                    <a:lnB>
                      <a:noFill/>
                    </a:lnB>
                    <a:solidFill>
                      <a:srgbClr val="FFFFFF"/>
                    </a:solidFill>
                  </a:tcPr>
                </a:tc>
              </a:tr>
              <a:tr h="446457">
                <a:tc>
                  <a:txBody>
                    <a:bodyPr/>
                    <a:lstStyle/>
                    <a:p>
                      <a:pPr algn="l" fontAlgn="b"/>
                      <a:r>
                        <a:rPr lang="en-US" sz="1400" b="0" i="0" u="none" strike="noStrike" dirty="0" smtClean="0">
                          <a:solidFill>
                            <a:srgbClr val="FFFFFF"/>
                          </a:solidFill>
                          <a:latin typeface="Tahoma" pitchFamily="34" charset="0"/>
                          <a:cs typeface="Tahoma" pitchFamily="34" charset="0"/>
                        </a:rPr>
                        <a:t>Atypical </a:t>
                      </a:r>
                      <a:r>
                        <a:rPr lang="en-US" sz="1400" b="0" i="0" u="none" strike="noStrike" dirty="0">
                          <a:solidFill>
                            <a:srgbClr val="FFFFFF"/>
                          </a:solidFill>
                          <a:latin typeface="Tahoma" pitchFamily="34" charset="0"/>
                          <a:cs typeface="Tahoma" pitchFamily="34" charset="0"/>
                        </a:rPr>
                        <a:t>endocervical cells, </a:t>
                      </a:r>
                      <a:r>
                        <a:rPr lang="en-US" sz="1400" b="0" i="0" u="none" strike="noStrike" dirty="0" smtClean="0">
                          <a:solidFill>
                            <a:srgbClr val="FFFFFF"/>
                          </a:solidFill>
                          <a:latin typeface="Tahoma" pitchFamily="34" charset="0"/>
                          <a:cs typeface="Tahoma" pitchFamily="34" charset="0"/>
                        </a:rPr>
                        <a:t>FN</a:t>
                      </a:r>
                      <a:endParaRPr lang="en-US" sz="1400" b="0" i="0" u="none" strike="noStrike" dirty="0">
                        <a:solidFill>
                          <a:srgbClr val="FFFFFF"/>
                        </a:solidFill>
                        <a:latin typeface="Tahoma" pitchFamily="34" charset="0"/>
                        <a:cs typeface="Tahoma" pitchFamily="34" charset="0"/>
                      </a:endParaRPr>
                    </a:p>
                  </a:txBody>
                  <a:tcPr marL="420066" marR="8751" marT="8751" marB="0" anchor="ctr">
                    <a:lnL>
                      <a:noFill/>
                    </a:lnL>
                    <a:lnR>
                      <a:noFill/>
                    </a:lnR>
                    <a:lnT>
                      <a:noFill/>
                    </a:lnT>
                    <a:lnB>
                      <a:noFill/>
                    </a:lnB>
                    <a:solidFill>
                      <a:srgbClr val="F79646"/>
                    </a:solidFill>
                  </a:tcPr>
                </a:tc>
                <a:tc>
                  <a:txBody>
                    <a:bodyPr/>
                    <a:lstStyle/>
                    <a:p>
                      <a:pPr algn="ctr" fontAlgn="b"/>
                      <a:r>
                        <a:rPr lang="en-US" sz="1400" b="0" i="0" u="none" strike="noStrike" dirty="0">
                          <a:solidFill>
                            <a:srgbClr val="000000"/>
                          </a:solidFill>
                          <a:latin typeface="Tahoma" pitchFamily="34" charset="0"/>
                          <a:cs typeface="Tahoma" pitchFamily="34" charset="0"/>
                        </a:rPr>
                        <a:t>2</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0.5</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41.5</a:t>
                      </a:r>
                    </a:p>
                  </a:txBody>
                  <a:tcPr marL="8751" marR="8751" marT="8751" marB="0" anchor="ctr">
                    <a:lnL>
                      <a:noFill/>
                    </a:lnL>
                    <a:lnR>
                      <a:noFill/>
                    </a:lnR>
                    <a:lnT>
                      <a:noFill/>
                    </a:lnT>
                    <a:lnB>
                      <a:noFill/>
                    </a:lnB>
                    <a:solidFill>
                      <a:srgbClr val="FFFFFF"/>
                    </a:solidFill>
                  </a:tcPr>
                </a:tc>
                <a:tc>
                  <a:txBody>
                    <a:bodyPr/>
                    <a:lstStyle/>
                    <a:p>
                      <a:pPr algn="ctr">
                        <a:lnSpc>
                          <a:spcPct val="115000"/>
                        </a:lnSpc>
                        <a:spcAft>
                          <a:spcPts val="0"/>
                        </a:spcAft>
                      </a:pPr>
                      <a:r>
                        <a:rPr lang="en-US" sz="1200" dirty="0">
                          <a:latin typeface="Tahoma" pitchFamily="34" charset="0"/>
                          <a:ea typeface="Calibri"/>
                          <a:cs typeface="Tahoma" pitchFamily="34" charset="0"/>
                        </a:rPr>
                        <a:t>39</a:t>
                      </a:r>
                      <a:endParaRPr lang="en-US" sz="1100" dirty="0">
                        <a:latin typeface="Tahoma" pitchFamily="34" charset="0"/>
                        <a:ea typeface="Calibri"/>
                        <a:cs typeface="Tahoma" pitchFamily="34" charset="0"/>
                      </a:endParaRPr>
                    </a:p>
                  </a:txBody>
                  <a:tcPr marL="68580" marR="68580" marT="0" marB="0" anchor="ctr">
                    <a:lnL>
                      <a:noFill/>
                    </a:lnL>
                    <a:lnR>
                      <a:noFill/>
                    </a:lnR>
                    <a:lnT>
                      <a:noFill/>
                    </a:lnT>
                    <a:lnB>
                      <a:noFill/>
                    </a:lnB>
                    <a:solidFill>
                      <a:srgbClr val="FFFFFF"/>
                    </a:solidFill>
                  </a:tcPr>
                </a:tc>
              </a:tr>
              <a:tr h="446457">
                <a:tc>
                  <a:txBody>
                    <a:bodyPr/>
                    <a:lstStyle/>
                    <a:p>
                      <a:pPr algn="l" fontAlgn="b"/>
                      <a:r>
                        <a:rPr lang="en-US" sz="1400" b="0" i="0" u="none" strike="noStrike" dirty="0" smtClean="0">
                          <a:solidFill>
                            <a:srgbClr val="FFFFFF"/>
                          </a:solidFill>
                          <a:latin typeface="Tahoma" pitchFamily="34" charset="0"/>
                          <a:cs typeface="Tahoma" pitchFamily="34" charset="0"/>
                        </a:rPr>
                        <a:t>Atypical </a:t>
                      </a:r>
                      <a:r>
                        <a:rPr lang="en-US" sz="1400" b="0" i="0" u="none" strike="noStrike" dirty="0">
                          <a:solidFill>
                            <a:srgbClr val="FFFFFF"/>
                          </a:solidFill>
                          <a:latin typeface="Tahoma" pitchFamily="34" charset="0"/>
                          <a:cs typeface="Tahoma" pitchFamily="34" charset="0"/>
                        </a:rPr>
                        <a:t>glandular cells, </a:t>
                      </a:r>
                      <a:r>
                        <a:rPr lang="en-US" sz="1400" b="0" i="0" u="none" strike="noStrike" dirty="0" smtClean="0">
                          <a:solidFill>
                            <a:srgbClr val="FFFFFF"/>
                          </a:solidFill>
                          <a:latin typeface="Tahoma" pitchFamily="34" charset="0"/>
                          <a:cs typeface="Tahoma" pitchFamily="34" charset="0"/>
                        </a:rPr>
                        <a:t>FN</a:t>
                      </a:r>
                      <a:endParaRPr lang="en-US" sz="1400" b="0" i="0" u="none" strike="noStrike" dirty="0">
                        <a:solidFill>
                          <a:srgbClr val="FFFFFF"/>
                        </a:solidFill>
                        <a:latin typeface="Tahoma" pitchFamily="34" charset="0"/>
                        <a:cs typeface="Tahoma" pitchFamily="34" charset="0"/>
                      </a:endParaRPr>
                    </a:p>
                  </a:txBody>
                  <a:tcPr marL="420066" marR="8751" marT="8751" marB="0" anchor="ctr">
                    <a:lnL>
                      <a:noFill/>
                    </a:lnL>
                    <a:lnR>
                      <a:noFill/>
                    </a:lnR>
                    <a:lnT>
                      <a:noFill/>
                    </a:lnT>
                    <a:lnB>
                      <a:noFill/>
                    </a:lnB>
                    <a:solidFill>
                      <a:srgbClr val="F79646"/>
                    </a:solidFill>
                  </a:tcPr>
                </a:tc>
                <a:tc>
                  <a:txBody>
                    <a:bodyPr/>
                    <a:lstStyle/>
                    <a:p>
                      <a:pPr algn="ctr" fontAlgn="b"/>
                      <a:r>
                        <a:rPr lang="en-US" sz="1400" b="0" i="0" u="none" strike="noStrike">
                          <a:solidFill>
                            <a:srgbClr val="000000"/>
                          </a:solidFill>
                          <a:latin typeface="Tahoma" pitchFamily="34" charset="0"/>
                          <a:cs typeface="Tahoma" pitchFamily="34" charset="0"/>
                        </a:rPr>
                        <a:t>4</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a:solidFill>
                            <a:srgbClr val="000000"/>
                          </a:solidFill>
                          <a:latin typeface="Tahoma" pitchFamily="34" charset="0"/>
                          <a:cs typeface="Tahoma" pitchFamily="34" charset="0"/>
                        </a:rPr>
                        <a:t>0.99</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56.25</a:t>
                      </a:r>
                    </a:p>
                  </a:txBody>
                  <a:tcPr marL="8751" marR="8751" marT="8751" marB="0" anchor="ctr">
                    <a:lnL>
                      <a:noFill/>
                    </a:lnL>
                    <a:lnR>
                      <a:noFill/>
                    </a:lnR>
                    <a:lnT>
                      <a:noFill/>
                    </a:lnT>
                    <a:lnB>
                      <a:noFill/>
                    </a:lnB>
                    <a:solidFill>
                      <a:srgbClr val="FFFFFF"/>
                    </a:solidFill>
                  </a:tcPr>
                </a:tc>
                <a:tc>
                  <a:txBody>
                    <a:bodyPr/>
                    <a:lstStyle/>
                    <a:p>
                      <a:pPr algn="ctr">
                        <a:lnSpc>
                          <a:spcPct val="115000"/>
                        </a:lnSpc>
                        <a:spcAft>
                          <a:spcPts val="0"/>
                        </a:spcAft>
                      </a:pPr>
                      <a:r>
                        <a:rPr lang="en-US" sz="1200" dirty="0">
                          <a:latin typeface="Tahoma" pitchFamily="34" charset="0"/>
                          <a:ea typeface="Calibri"/>
                          <a:cs typeface="Tahoma" pitchFamily="34" charset="0"/>
                        </a:rPr>
                        <a:t>30</a:t>
                      </a:r>
                      <a:endParaRPr lang="en-US" sz="1100" dirty="0">
                        <a:latin typeface="Tahoma" pitchFamily="34" charset="0"/>
                        <a:ea typeface="Calibri"/>
                        <a:cs typeface="Tahoma" pitchFamily="34" charset="0"/>
                      </a:endParaRPr>
                    </a:p>
                  </a:txBody>
                  <a:tcPr marL="68580" marR="68580" marT="0" marB="0" anchor="ctr">
                    <a:lnL>
                      <a:noFill/>
                    </a:lnL>
                    <a:lnR>
                      <a:noFill/>
                    </a:lnR>
                    <a:lnT>
                      <a:noFill/>
                    </a:lnT>
                    <a:lnB>
                      <a:noFill/>
                    </a:lnB>
                    <a:solidFill>
                      <a:srgbClr val="FFFFFF"/>
                    </a:solidFill>
                  </a:tcPr>
                </a:tc>
              </a:tr>
              <a:tr h="227714">
                <a:tc>
                  <a:txBody>
                    <a:bodyPr/>
                    <a:lstStyle/>
                    <a:p>
                      <a:pPr algn="l" fontAlgn="b"/>
                      <a:r>
                        <a:rPr lang="en-US" sz="1400" b="0" i="0" u="none" strike="noStrike" dirty="0" smtClean="0">
                          <a:solidFill>
                            <a:srgbClr val="FFFFFF"/>
                          </a:solidFill>
                          <a:latin typeface="Tahoma" pitchFamily="34" charset="0"/>
                          <a:cs typeface="Tahoma" pitchFamily="34" charset="0"/>
                        </a:rPr>
                        <a:t>AIS</a:t>
                      </a:r>
                      <a:endParaRPr lang="en-US" sz="1400" b="0" i="0" u="none" strike="noStrike" dirty="0">
                        <a:solidFill>
                          <a:srgbClr val="FFFFFF"/>
                        </a:solidFill>
                        <a:latin typeface="Tahoma" pitchFamily="34" charset="0"/>
                        <a:cs typeface="Tahoma" pitchFamily="34" charset="0"/>
                      </a:endParaRPr>
                    </a:p>
                  </a:txBody>
                  <a:tcPr marL="420066" marR="8751" marT="8751" marB="0" anchor="ctr">
                    <a:lnL>
                      <a:noFill/>
                    </a:lnL>
                    <a:lnR>
                      <a:noFill/>
                    </a:lnR>
                    <a:lnT>
                      <a:noFill/>
                    </a:lnT>
                    <a:lnB>
                      <a:noFill/>
                    </a:lnB>
                    <a:solidFill>
                      <a:srgbClr val="F79646"/>
                    </a:solidFill>
                  </a:tcPr>
                </a:tc>
                <a:tc>
                  <a:txBody>
                    <a:bodyPr/>
                    <a:lstStyle/>
                    <a:p>
                      <a:pPr algn="ctr" fontAlgn="b"/>
                      <a:r>
                        <a:rPr lang="en-US" sz="1400" b="0" i="0" u="none" strike="noStrike">
                          <a:solidFill>
                            <a:srgbClr val="000000"/>
                          </a:solidFill>
                          <a:latin typeface="Tahoma" pitchFamily="34" charset="0"/>
                          <a:cs typeface="Tahoma" pitchFamily="34" charset="0"/>
                        </a:rPr>
                        <a:t>1</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0.25</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dirty="0">
                          <a:solidFill>
                            <a:srgbClr val="000000"/>
                          </a:solidFill>
                          <a:latin typeface="Tahoma" pitchFamily="34" charset="0"/>
                          <a:cs typeface="Tahoma" pitchFamily="34" charset="0"/>
                        </a:rPr>
                        <a:t>37</a:t>
                      </a:r>
                    </a:p>
                  </a:txBody>
                  <a:tcPr marL="8751" marR="8751" marT="8751" marB="0" anchor="ctr">
                    <a:lnL>
                      <a:noFill/>
                    </a:lnL>
                    <a:lnR>
                      <a:noFill/>
                    </a:lnR>
                    <a:lnT>
                      <a:noFill/>
                    </a:lnT>
                    <a:lnB>
                      <a:noFill/>
                    </a:lnB>
                    <a:solidFill>
                      <a:srgbClr val="FFFFFF"/>
                    </a:solidFill>
                  </a:tcPr>
                </a:tc>
                <a:tc>
                  <a:txBody>
                    <a:bodyPr/>
                    <a:lstStyle/>
                    <a:p>
                      <a:pPr algn="ctr">
                        <a:lnSpc>
                          <a:spcPct val="115000"/>
                        </a:lnSpc>
                        <a:spcAft>
                          <a:spcPts val="0"/>
                        </a:spcAft>
                      </a:pPr>
                      <a:r>
                        <a:rPr lang="en-US" sz="1200" dirty="0">
                          <a:latin typeface="Tahoma" pitchFamily="34" charset="0"/>
                          <a:ea typeface="Calibri"/>
                          <a:cs typeface="Tahoma" pitchFamily="34" charset="0"/>
                        </a:rPr>
                        <a:t>37</a:t>
                      </a:r>
                      <a:endParaRPr lang="en-US" sz="1100" dirty="0">
                        <a:latin typeface="Tahoma" pitchFamily="34" charset="0"/>
                        <a:ea typeface="Calibri"/>
                        <a:cs typeface="Tahoma" pitchFamily="34" charset="0"/>
                      </a:endParaRPr>
                    </a:p>
                  </a:txBody>
                  <a:tcPr marL="68580" marR="68580" marT="0" marB="0" anchor="ctr">
                    <a:lnL>
                      <a:noFill/>
                    </a:lnL>
                    <a:lnR>
                      <a:noFill/>
                    </a:lnR>
                    <a:lnT>
                      <a:noFill/>
                    </a:lnT>
                    <a:lnB>
                      <a:noFill/>
                    </a:lnB>
                    <a:solidFill>
                      <a:srgbClr val="FFFFFF"/>
                    </a:solidFill>
                  </a:tcPr>
                </a:tc>
              </a:tr>
              <a:tr h="227714">
                <a:tc>
                  <a:txBody>
                    <a:bodyPr/>
                    <a:lstStyle/>
                    <a:p>
                      <a:pPr algn="l" fontAlgn="b"/>
                      <a:r>
                        <a:rPr lang="en-US" sz="1400" b="0" i="0" u="none" strike="noStrike" dirty="0" smtClean="0">
                          <a:solidFill>
                            <a:srgbClr val="FFFFFF"/>
                          </a:solidFill>
                          <a:latin typeface="Tahoma" pitchFamily="34" charset="0"/>
                          <a:cs typeface="Tahoma" pitchFamily="34" charset="0"/>
                        </a:rPr>
                        <a:t>Endocervical </a:t>
                      </a:r>
                      <a:r>
                        <a:rPr lang="en-US" sz="1400" b="0" i="0" u="none" strike="noStrike" dirty="0">
                          <a:solidFill>
                            <a:srgbClr val="FFFFFF"/>
                          </a:solidFill>
                          <a:latin typeface="Tahoma" pitchFamily="34" charset="0"/>
                          <a:cs typeface="Tahoma" pitchFamily="34" charset="0"/>
                        </a:rPr>
                        <a:t>Adenocarcinoma</a:t>
                      </a:r>
                    </a:p>
                  </a:txBody>
                  <a:tcPr marL="420066" marR="8751" marT="8751" marB="0" anchor="ctr">
                    <a:lnL>
                      <a:noFill/>
                    </a:lnL>
                    <a:lnR>
                      <a:noFill/>
                    </a:lnR>
                    <a:lnT>
                      <a:noFill/>
                    </a:lnT>
                    <a:lnB>
                      <a:noFill/>
                    </a:lnB>
                    <a:solidFill>
                      <a:srgbClr val="F79646"/>
                    </a:solidFill>
                  </a:tcPr>
                </a:tc>
                <a:tc>
                  <a:txBody>
                    <a:bodyPr/>
                    <a:lstStyle/>
                    <a:p>
                      <a:pPr algn="ctr" fontAlgn="b"/>
                      <a:r>
                        <a:rPr lang="en-US" sz="1400" b="0" i="0" u="none" strike="noStrike" dirty="0">
                          <a:solidFill>
                            <a:srgbClr val="000000"/>
                          </a:solidFill>
                          <a:latin typeface="Tahoma" pitchFamily="34" charset="0"/>
                          <a:cs typeface="Tahoma" pitchFamily="34" charset="0"/>
                        </a:rPr>
                        <a:t>1</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a:solidFill>
                            <a:srgbClr val="000000"/>
                          </a:solidFill>
                          <a:latin typeface="Tahoma" pitchFamily="34" charset="0"/>
                          <a:cs typeface="Tahoma" pitchFamily="34" charset="0"/>
                        </a:rPr>
                        <a:t>0.25</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a:solidFill>
                            <a:srgbClr val="000000"/>
                          </a:solidFill>
                          <a:latin typeface="Tahoma" pitchFamily="34" charset="0"/>
                          <a:cs typeface="Tahoma" pitchFamily="34" charset="0"/>
                        </a:rPr>
                        <a:t>45</a:t>
                      </a:r>
                    </a:p>
                  </a:txBody>
                  <a:tcPr marL="8751" marR="8751" marT="8751" marB="0" anchor="ctr">
                    <a:lnL>
                      <a:noFill/>
                    </a:lnL>
                    <a:lnR>
                      <a:noFill/>
                    </a:lnR>
                    <a:lnT>
                      <a:noFill/>
                    </a:lnT>
                    <a:lnB>
                      <a:noFill/>
                    </a:lnB>
                    <a:solidFill>
                      <a:srgbClr val="FFFFFF"/>
                    </a:solidFill>
                  </a:tcPr>
                </a:tc>
                <a:tc>
                  <a:txBody>
                    <a:bodyPr/>
                    <a:lstStyle/>
                    <a:p>
                      <a:pPr algn="ctr">
                        <a:lnSpc>
                          <a:spcPct val="115000"/>
                        </a:lnSpc>
                        <a:spcAft>
                          <a:spcPts val="0"/>
                        </a:spcAft>
                      </a:pPr>
                      <a:r>
                        <a:rPr lang="en-US" sz="1200" dirty="0">
                          <a:latin typeface="Tahoma" pitchFamily="34" charset="0"/>
                          <a:ea typeface="Calibri"/>
                          <a:cs typeface="Tahoma" pitchFamily="34" charset="0"/>
                        </a:rPr>
                        <a:t>45</a:t>
                      </a:r>
                      <a:endParaRPr lang="en-US" sz="1100" dirty="0">
                        <a:latin typeface="Tahoma" pitchFamily="34" charset="0"/>
                        <a:ea typeface="Calibri"/>
                        <a:cs typeface="Tahoma" pitchFamily="34" charset="0"/>
                      </a:endParaRPr>
                    </a:p>
                  </a:txBody>
                  <a:tcPr marL="68580" marR="68580" marT="0" marB="0" anchor="ctr">
                    <a:lnL>
                      <a:noFill/>
                    </a:lnL>
                    <a:lnR>
                      <a:noFill/>
                    </a:lnR>
                    <a:lnT>
                      <a:noFill/>
                    </a:lnT>
                    <a:lnB>
                      <a:noFill/>
                    </a:lnB>
                    <a:solidFill>
                      <a:srgbClr val="FFFFFF"/>
                    </a:solidFill>
                  </a:tcPr>
                </a:tc>
              </a:tr>
              <a:tr h="227714">
                <a:tc>
                  <a:txBody>
                    <a:bodyPr/>
                    <a:lstStyle/>
                    <a:p>
                      <a:pPr algn="l" fontAlgn="b"/>
                      <a:r>
                        <a:rPr lang="en-US" sz="1400" b="0" i="0" u="none" strike="noStrike" dirty="0" smtClean="0">
                          <a:solidFill>
                            <a:srgbClr val="FFFFFF"/>
                          </a:solidFill>
                          <a:latin typeface="Tahoma" pitchFamily="34" charset="0"/>
                          <a:cs typeface="Tahoma" pitchFamily="34" charset="0"/>
                        </a:rPr>
                        <a:t>Endometrial </a:t>
                      </a:r>
                      <a:r>
                        <a:rPr lang="en-US" sz="1400" b="0" i="0" u="none" strike="noStrike" dirty="0">
                          <a:solidFill>
                            <a:srgbClr val="FFFFFF"/>
                          </a:solidFill>
                          <a:latin typeface="Tahoma" pitchFamily="34" charset="0"/>
                          <a:cs typeface="Tahoma" pitchFamily="34" charset="0"/>
                        </a:rPr>
                        <a:t>Adenocarcinoma</a:t>
                      </a:r>
                    </a:p>
                  </a:txBody>
                  <a:tcPr marL="420066" marR="8751" marT="8751" marB="0" anchor="ctr">
                    <a:lnL>
                      <a:noFill/>
                    </a:lnL>
                    <a:lnR>
                      <a:noFill/>
                    </a:lnR>
                    <a:lnT>
                      <a:noFill/>
                    </a:lnT>
                    <a:lnB>
                      <a:noFill/>
                    </a:lnB>
                    <a:solidFill>
                      <a:srgbClr val="F79646"/>
                    </a:solidFill>
                  </a:tcPr>
                </a:tc>
                <a:tc>
                  <a:txBody>
                    <a:bodyPr/>
                    <a:lstStyle/>
                    <a:p>
                      <a:pPr algn="ctr" fontAlgn="b"/>
                      <a:r>
                        <a:rPr lang="en-US" sz="1400" b="0" i="0" u="none" strike="noStrike">
                          <a:solidFill>
                            <a:srgbClr val="000000"/>
                          </a:solidFill>
                          <a:latin typeface="Tahoma" pitchFamily="34" charset="0"/>
                          <a:cs typeface="Tahoma" pitchFamily="34" charset="0"/>
                        </a:rPr>
                        <a:t>1</a:t>
                      </a:r>
                    </a:p>
                  </a:txBody>
                  <a:tcPr marL="8751" marR="8751" marT="8751" marB="0" anchor="ctr">
                    <a:lnL>
                      <a:noFill/>
                    </a:lnL>
                    <a:lnR>
                      <a:noFill/>
                    </a:lnR>
                    <a:lnT>
                      <a:noFill/>
                    </a:lnT>
                    <a:lnB>
                      <a:noFill/>
                    </a:lnB>
                    <a:solidFill>
                      <a:srgbClr val="FFFFFF"/>
                    </a:solidFill>
                  </a:tcPr>
                </a:tc>
                <a:tc>
                  <a:txBody>
                    <a:bodyPr/>
                    <a:lstStyle/>
                    <a:p>
                      <a:pPr algn="ctr" fontAlgn="t"/>
                      <a:r>
                        <a:rPr lang="en-US" sz="1400" b="0" i="0" u="none" strike="noStrike">
                          <a:solidFill>
                            <a:srgbClr val="000000"/>
                          </a:solidFill>
                          <a:latin typeface="Tahoma" pitchFamily="34" charset="0"/>
                          <a:cs typeface="Tahoma" pitchFamily="34" charset="0"/>
                        </a:rPr>
                        <a:t>0.25</a:t>
                      </a:r>
                    </a:p>
                  </a:txBody>
                  <a:tcPr marL="8751" marR="8751" marT="8751" marB="0" anchor="ctr">
                    <a:lnL>
                      <a:noFill/>
                    </a:lnL>
                    <a:lnR>
                      <a:noFill/>
                    </a:lnR>
                    <a:lnT>
                      <a:noFill/>
                    </a:lnT>
                    <a:lnB>
                      <a:noFill/>
                    </a:lnB>
                    <a:solidFill>
                      <a:srgbClr val="FFFFFF"/>
                    </a:solidFill>
                  </a:tcPr>
                </a:tc>
                <a:tc>
                  <a:txBody>
                    <a:bodyPr/>
                    <a:lstStyle/>
                    <a:p>
                      <a:pPr algn="ctr" fontAlgn="b"/>
                      <a:r>
                        <a:rPr lang="en-US" sz="1400" b="0" i="0" u="none" strike="noStrike">
                          <a:solidFill>
                            <a:srgbClr val="000000"/>
                          </a:solidFill>
                          <a:latin typeface="Tahoma" pitchFamily="34" charset="0"/>
                          <a:cs typeface="Tahoma" pitchFamily="34" charset="0"/>
                        </a:rPr>
                        <a:t>59</a:t>
                      </a:r>
                    </a:p>
                  </a:txBody>
                  <a:tcPr marL="8751" marR="8751" marT="8751" marB="0" anchor="ctr">
                    <a:lnL>
                      <a:noFill/>
                    </a:lnL>
                    <a:lnR>
                      <a:noFill/>
                    </a:lnR>
                    <a:lnT>
                      <a:noFill/>
                    </a:lnT>
                    <a:lnB>
                      <a:noFill/>
                    </a:lnB>
                    <a:solidFill>
                      <a:srgbClr val="FFFFFF"/>
                    </a:solidFill>
                  </a:tcPr>
                </a:tc>
                <a:tc>
                  <a:txBody>
                    <a:bodyPr/>
                    <a:lstStyle/>
                    <a:p>
                      <a:pPr algn="ctr">
                        <a:lnSpc>
                          <a:spcPct val="115000"/>
                        </a:lnSpc>
                        <a:spcAft>
                          <a:spcPts val="0"/>
                        </a:spcAft>
                      </a:pPr>
                      <a:r>
                        <a:rPr lang="en-US" sz="1200" dirty="0">
                          <a:latin typeface="Tahoma" pitchFamily="34" charset="0"/>
                          <a:ea typeface="Calibri"/>
                          <a:cs typeface="Tahoma" pitchFamily="34" charset="0"/>
                        </a:rPr>
                        <a:t>59</a:t>
                      </a:r>
                      <a:endParaRPr lang="en-US" sz="1100" dirty="0">
                        <a:latin typeface="Tahoma" pitchFamily="34" charset="0"/>
                        <a:ea typeface="Calibri"/>
                        <a:cs typeface="Tahoma" pitchFamily="34" charset="0"/>
                      </a:endParaRPr>
                    </a:p>
                  </a:txBody>
                  <a:tcPr marL="68580" marR="68580" marT="0" marB="0" anchor="ctr">
                    <a:lnL>
                      <a:noFill/>
                    </a:lnL>
                    <a:lnR>
                      <a:noFill/>
                    </a:lnR>
                    <a:lnT>
                      <a:noFill/>
                    </a:lnT>
                    <a:lnB>
                      <a:noFill/>
                    </a:lnB>
                    <a:solidFill>
                      <a:srgbClr val="FFFFFF"/>
                    </a:solidFill>
                  </a:tcPr>
                </a:tc>
              </a:tr>
              <a:tr h="227714">
                <a:tc>
                  <a:txBody>
                    <a:bodyPr/>
                    <a:lstStyle/>
                    <a:p>
                      <a:pPr algn="l" fontAlgn="b"/>
                      <a:r>
                        <a:rPr lang="en-US" sz="1400" b="1" i="0" u="none" strike="noStrike" dirty="0">
                          <a:solidFill>
                            <a:srgbClr val="FFFFFF"/>
                          </a:solidFill>
                          <a:latin typeface="Tahoma" pitchFamily="34" charset="0"/>
                          <a:cs typeface="Tahoma" pitchFamily="34" charset="0"/>
                        </a:rPr>
                        <a:t>Normal</a:t>
                      </a:r>
                    </a:p>
                  </a:txBody>
                  <a:tcPr marL="8751" marR="8751" marT="8751" marB="0" anchor="ctr">
                    <a:lnL>
                      <a:noFill/>
                    </a:lnL>
                    <a:lnR>
                      <a:noFill/>
                    </a:lnR>
                    <a:lnT>
                      <a:noFill/>
                    </a:lnT>
                    <a:lnB>
                      <a:noFill/>
                    </a:lnB>
                    <a:solidFill>
                      <a:srgbClr val="FFC000"/>
                    </a:solidFill>
                  </a:tcPr>
                </a:tc>
                <a:tc>
                  <a:txBody>
                    <a:bodyPr/>
                    <a:lstStyle/>
                    <a:p>
                      <a:pPr algn="ctr" fontAlgn="b"/>
                      <a:r>
                        <a:rPr lang="en-US" sz="1400" b="1" i="0" u="none" strike="noStrike">
                          <a:solidFill>
                            <a:srgbClr val="000000"/>
                          </a:solidFill>
                          <a:latin typeface="Tahoma" pitchFamily="34" charset="0"/>
                          <a:cs typeface="Tahoma" pitchFamily="34" charset="0"/>
                        </a:rPr>
                        <a:t>4</a:t>
                      </a:r>
                    </a:p>
                  </a:txBody>
                  <a:tcPr marL="8751" marR="8751" marT="8751" marB="0" anchor="ctr">
                    <a:lnL>
                      <a:noFill/>
                    </a:lnL>
                    <a:lnR>
                      <a:noFill/>
                    </a:lnR>
                    <a:lnT>
                      <a:noFill/>
                    </a:lnT>
                    <a:lnB>
                      <a:noFill/>
                    </a:lnB>
                    <a:solidFill>
                      <a:srgbClr val="FFC000"/>
                    </a:solidFill>
                  </a:tcPr>
                </a:tc>
                <a:tc>
                  <a:txBody>
                    <a:bodyPr/>
                    <a:lstStyle/>
                    <a:p>
                      <a:pPr algn="ctr" fontAlgn="b"/>
                      <a:r>
                        <a:rPr lang="en-US" sz="1400" b="1" i="0" u="none" strike="noStrike">
                          <a:solidFill>
                            <a:srgbClr val="000000"/>
                          </a:solidFill>
                          <a:latin typeface="Tahoma" pitchFamily="34" charset="0"/>
                          <a:cs typeface="Tahoma" pitchFamily="34" charset="0"/>
                        </a:rPr>
                        <a:t>0.99</a:t>
                      </a:r>
                    </a:p>
                  </a:txBody>
                  <a:tcPr marL="8751" marR="8751" marT="8751" marB="0" anchor="ctr">
                    <a:lnL>
                      <a:noFill/>
                    </a:lnL>
                    <a:lnR>
                      <a:noFill/>
                    </a:lnR>
                    <a:lnT>
                      <a:noFill/>
                    </a:lnT>
                    <a:lnB>
                      <a:noFill/>
                    </a:lnB>
                    <a:solidFill>
                      <a:srgbClr val="FFC000"/>
                    </a:solidFill>
                  </a:tcPr>
                </a:tc>
                <a:tc>
                  <a:txBody>
                    <a:bodyPr/>
                    <a:lstStyle/>
                    <a:p>
                      <a:pPr algn="ctr" fontAlgn="b"/>
                      <a:r>
                        <a:rPr lang="en-US" sz="1400" b="1" i="0" u="none" strike="noStrike">
                          <a:solidFill>
                            <a:srgbClr val="000000"/>
                          </a:solidFill>
                          <a:latin typeface="Tahoma" pitchFamily="34" charset="0"/>
                          <a:cs typeface="Tahoma" pitchFamily="34" charset="0"/>
                        </a:rPr>
                        <a:t>43</a:t>
                      </a:r>
                    </a:p>
                  </a:txBody>
                  <a:tcPr marL="8751" marR="8751" marT="8751" marB="0" anchor="ctr">
                    <a:lnL>
                      <a:noFill/>
                    </a:lnL>
                    <a:lnR>
                      <a:noFill/>
                    </a:lnR>
                    <a:lnT>
                      <a:noFill/>
                    </a:lnT>
                    <a:lnB>
                      <a:noFill/>
                    </a:lnB>
                    <a:solidFill>
                      <a:srgbClr val="FFC000"/>
                    </a:solidFill>
                  </a:tcPr>
                </a:tc>
                <a:tc>
                  <a:txBody>
                    <a:bodyPr/>
                    <a:lstStyle/>
                    <a:p>
                      <a:pPr algn="ctr">
                        <a:lnSpc>
                          <a:spcPct val="115000"/>
                        </a:lnSpc>
                        <a:spcAft>
                          <a:spcPts val="0"/>
                        </a:spcAft>
                      </a:pPr>
                      <a:r>
                        <a:rPr lang="en-US" sz="1200" b="1" dirty="0">
                          <a:latin typeface="Tahoma" pitchFamily="34" charset="0"/>
                          <a:ea typeface="Calibri"/>
                          <a:cs typeface="Tahoma" pitchFamily="34" charset="0"/>
                        </a:rPr>
                        <a:t>37</a:t>
                      </a:r>
                      <a:endParaRPr lang="en-US" sz="1100" b="1" dirty="0">
                        <a:latin typeface="Tahoma" pitchFamily="34" charset="0"/>
                        <a:ea typeface="Calibri"/>
                        <a:cs typeface="Tahoma" pitchFamily="34" charset="0"/>
                      </a:endParaRPr>
                    </a:p>
                  </a:txBody>
                  <a:tcPr marL="68580" marR="68580" marT="0" marB="0" anchor="ctr">
                    <a:lnL>
                      <a:noFill/>
                    </a:lnL>
                    <a:lnR>
                      <a:noFill/>
                    </a:lnR>
                    <a:lnT>
                      <a:noFill/>
                    </a:lnT>
                    <a:lnB>
                      <a:noFill/>
                    </a:lnB>
                    <a:solidFill>
                      <a:srgbClr val="FFC000"/>
                    </a:solidFill>
                  </a:tcPr>
                </a:tc>
              </a:tr>
              <a:tr h="227714">
                <a:tc>
                  <a:txBody>
                    <a:bodyPr/>
                    <a:lstStyle/>
                    <a:p>
                      <a:pPr algn="l" fontAlgn="b"/>
                      <a:r>
                        <a:rPr lang="en-US" sz="1400" b="1" i="0" u="none" strike="noStrike" dirty="0">
                          <a:solidFill>
                            <a:srgbClr val="FFFFFF"/>
                          </a:solidFill>
                          <a:latin typeface="Tahoma" pitchFamily="34" charset="0"/>
                          <a:cs typeface="Tahoma" pitchFamily="34" charset="0"/>
                        </a:rPr>
                        <a:t>Other</a:t>
                      </a:r>
                    </a:p>
                  </a:txBody>
                  <a:tcPr marL="8751" marR="8751" marT="8751" marB="0" anchor="ctr">
                    <a:lnL>
                      <a:noFill/>
                    </a:lnL>
                    <a:lnR>
                      <a:noFill/>
                    </a:lnR>
                    <a:lnT>
                      <a:noFill/>
                    </a:lnT>
                    <a:lnB>
                      <a:noFill/>
                    </a:lnB>
                    <a:solidFill>
                      <a:srgbClr val="FFC000"/>
                    </a:solidFill>
                  </a:tcPr>
                </a:tc>
                <a:tc>
                  <a:txBody>
                    <a:bodyPr/>
                    <a:lstStyle/>
                    <a:p>
                      <a:pPr algn="ctr" fontAlgn="b"/>
                      <a:r>
                        <a:rPr lang="en-US" sz="1400" b="1" i="0" u="none" strike="noStrike">
                          <a:solidFill>
                            <a:srgbClr val="000000"/>
                          </a:solidFill>
                          <a:latin typeface="Tahoma" pitchFamily="34" charset="0"/>
                          <a:cs typeface="Tahoma" pitchFamily="34" charset="0"/>
                        </a:rPr>
                        <a:t>4</a:t>
                      </a:r>
                    </a:p>
                  </a:txBody>
                  <a:tcPr marL="8751" marR="8751" marT="8751" marB="0" anchor="ctr">
                    <a:lnL>
                      <a:noFill/>
                    </a:lnL>
                    <a:lnR>
                      <a:noFill/>
                    </a:lnR>
                    <a:lnT>
                      <a:noFill/>
                    </a:lnT>
                    <a:lnB>
                      <a:noFill/>
                    </a:lnB>
                    <a:solidFill>
                      <a:srgbClr val="FFC000"/>
                    </a:solidFill>
                  </a:tcPr>
                </a:tc>
                <a:tc>
                  <a:txBody>
                    <a:bodyPr/>
                    <a:lstStyle/>
                    <a:p>
                      <a:pPr algn="ctr" fontAlgn="b"/>
                      <a:r>
                        <a:rPr lang="en-US" sz="1400" b="1" i="0" u="none" strike="noStrike" dirty="0">
                          <a:solidFill>
                            <a:srgbClr val="000000"/>
                          </a:solidFill>
                          <a:latin typeface="Tahoma" pitchFamily="34" charset="0"/>
                          <a:cs typeface="Tahoma" pitchFamily="34" charset="0"/>
                        </a:rPr>
                        <a:t>0.99</a:t>
                      </a:r>
                    </a:p>
                  </a:txBody>
                  <a:tcPr marL="8751" marR="8751" marT="8751" marB="0" anchor="ctr">
                    <a:lnL>
                      <a:noFill/>
                    </a:lnL>
                    <a:lnR>
                      <a:noFill/>
                    </a:lnR>
                    <a:lnT>
                      <a:noFill/>
                    </a:lnT>
                    <a:lnB>
                      <a:noFill/>
                    </a:lnB>
                    <a:solidFill>
                      <a:srgbClr val="FFC000"/>
                    </a:solidFill>
                  </a:tcPr>
                </a:tc>
                <a:tc>
                  <a:txBody>
                    <a:bodyPr/>
                    <a:lstStyle/>
                    <a:p>
                      <a:pPr algn="ctr" fontAlgn="b"/>
                      <a:r>
                        <a:rPr lang="en-US" sz="1400" b="1" i="0" u="none" strike="noStrike">
                          <a:solidFill>
                            <a:srgbClr val="000000"/>
                          </a:solidFill>
                          <a:latin typeface="Tahoma" pitchFamily="34" charset="0"/>
                          <a:cs typeface="Tahoma" pitchFamily="34" charset="0"/>
                        </a:rPr>
                        <a:t>41.25</a:t>
                      </a:r>
                    </a:p>
                  </a:txBody>
                  <a:tcPr marL="8751" marR="8751" marT="8751" marB="0" anchor="ctr">
                    <a:lnL>
                      <a:noFill/>
                    </a:lnL>
                    <a:lnR>
                      <a:noFill/>
                    </a:lnR>
                    <a:lnT>
                      <a:noFill/>
                    </a:lnT>
                    <a:lnB>
                      <a:noFill/>
                    </a:lnB>
                    <a:solidFill>
                      <a:srgbClr val="FFC000"/>
                    </a:solidFill>
                  </a:tcPr>
                </a:tc>
                <a:tc>
                  <a:txBody>
                    <a:bodyPr/>
                    <a:lstStyle/>
                    <a:p>
                      <a:pPr algn="ctr">
                        <a:lnSpc>
                          <a:spcPct val="115000"/>
                        </a:lnSpc>
                        <a:spcAft>
                          <a:spcPts val="0"/>
                        </a:spcAft>
                      </a:pPr>
                      <a:r>
                        <a:rPr lang="en-US" sz="1200" b="1" dirty="0">
                          <a:latin typeface="Tahoma" pitchFamily="34" charset="0"/>
                          <a:ea typeface="Calibri"/>
                          <a:cs typeface="Tahoma" pitchFamily="34" charset="0"/>
                        </a:rPr>
                        <a:t>34</a:t>
                      </a:r>
                      <a:endParaRPr lang="en-US" sz="1100" b="1" dirty="0">
                        <a:latin typeface="Tahoma" pitchFamily="34" charset="0"/>
                        <a:ea typeface="Calibri"/>
                        <a:cs typeface="Tahoma" pitchFamily="34" charset="0"/>
                      </a:endParaRPr>
                    </a:p>
                  </a:txBody>
                  <a:tcPr marL="68580" marR="68580" marT="0" marB="0" anchor="ctr">
                    <a:lnL>
                      <a:noFill/>
                    </a:lnL>
                    <a:lnR>
                      <a:noFill/>
                    </a:lnR>
                    <a:lnT>
                      <a:noFill/>
                    </a:lnT>
                    <a:lnB>
                      <a:noFill/>
                    </a:lnB>
                    <a:solidFill>
                      <a:srgbClr val="FFC000"/>
                    </a:solidFill>
                  </a:tcPr>
                </a:tc>
              </a:tr>
              <a:tr h="227714">
                <a:tc>
                  <a:txBody>
                    <a:bodyPr/>
                    <a:lstStyle/>
                    <a:p>
                      <a:pPr algn="l" fontAlgn="b"/>
                      <a:r>
                        <a:rPr lang="en-US" sz="1400" b="1" i="0" u="none" strike="noStrike" dirty="0">
                          <a:solidFill>
                            <a:srgbClr val="FFFFFF"/>
                          </a:solidFill>
                          <a:latin typeface="Tahoma" pitchFamily="34" charset="0"/>
                          <a:cs typeface="Tahoma" pitchFamily="34" charset="0"/>
                        </a:rPr>
                        <a:t>Non assessment</a:t>
                      </a:r>
                    </a:p>
                  </a:txBody>
                  <a:tcPr marL="8751" marR="8751" marT="8751" marB="0" anchor="ctr">
                    <a:lnL>
                      <a:noFill/>
                    </a:lnL>
                    <a:lnR>
                      <a:noFill/>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400" b="1" i="0" u="none" strike="noStrike">
                          <a:solidFill>
                            <a:srgbClr val="000000"/>
                          </a:solidFill>
                          <a:latin typeface="Tahoma" pitchFamily="34" charset="0"/>
                          <a:cs typeface="Tahoma" pitchFamily="34" charset="0"/>
                        </a:rPr>
                        <a:t>5</a:t>
                      </a:r>
                    </a:p>
                  </a:txBody>
                  <a:tcPr marL="8751" marR="8751" marT="8751" marB="0" anchor="ctr">
                    <a:lnL>
                      <a:noFill/>
                    </a:lnL>
                    <a:lnR>
                      <a:noFill/>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400" b="1" i="0" u="none" strike="noStrike">
                          <a:solidFill>
                            <a:srgbClr val="000000"/>
                          </a:solidFill>
                          <a:latin typeface="Tahoma" pitchFamily="34" charset="0"/>
                          <a:cs typeface="Tahoma" pitchFamily="34" charset="0"/>
                        </a:rPr>
                        <a:t>1.24</a:t>
                      </a:r>
                    </a:p>
                  </a:txBody>
                  <a:tcPr marL="8751" marR="8751" marT="8751" marB="0" anchor="ctr">
                    <a:lnL>
                      <a:noFill/>
                    </a:lnL>
                    <a:lnR>
                      <a:noFill/>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400" b="1" i="0" u="none" strike="noStrike">
                          <a:solidFill>
                            <a:srgbClr val="000000"/>
                          </a:solidFill>
                          <a:latin typeface="Tahoma" pitchFamily="34" charset="0"/>
                          <a:cs typeface="Tahoma" pitchFamily="34" charset="0"/>
                        </a:rPr>
                        <a:t>42.6</a:t>
                      </a:r>
                    </a:p>
                  </a:txBody>
                  <a:tcPr marL="8751" marR="8751" marT="8751" marB="0" anchor="ctr">
                    <a:lnL>
                      <a:noFill/>
                    </a:lnL>
                    <a:lnR>
                      <a:noFill/>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US" sz="1200" b="1" dirty="0">
                          <a:latin typeface="Tahoma" pitchFamily="34" charset="0"/>
                          <a:ea typeface="Calibri"/>
                          <a:cs typeface="Tahoma" pitchFamily="34" charset="0"/>
                        </a:rPr>
                        <a:t>15</a:t>
                      </a:r>
                      <a:endParaRPr lang="en-US" sz="1100" b="1" dirty="0">
                        <a:latin typeface="Tahoma" pitchFamily="34" charset="0"/>
                        <a:ea typeface="Calibri"/>
                        <a:cs typeface="Tahoma" pitchFamily="34"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C000"/>
                    </a:solidFill>
                  </a:tcPr>
                </a:tc>
              </a:tr>
              <a:tr h="227714">
                <a:tc>
                  <a:txBody>
                    <a:bodyPr/>
                    <a:lstStyle/>
                    <a:p>
                      <a:pPr algn="l" fontAlgn="b"/>
                      <a:r>
                        <a:rPr lang="en-US" sz="1400" b="1" i="0" u="none" strike="noStrike" dirty="0">
                          <a:solidFill>
                            <a:srgbClr val="FFFFFF"/>
                          </a:solidFill>
                          <a:latin typeface="Tahoma" pitchFamily="34" charset="0"/>
                          <a:cs typeface="Tahoma" pitchFamily="34" charset="0"/>
                        </a:rPr>
                        <a:t>Total</a:t>
                      </a:r>
                    </a:p>
                  </a:txBody>
                  <a:tcPr marL="8751" marR="8751" marT="8751" marB="0" anchor="ctr">
                    <a:lnL>
                      <a:noFill/>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400" b="1" i="0" u="none" strike="noStrike" dirty="0">
                          <a:solidFill>
                            <a:srgbClr val="000000"/>
                          </a:solidFill>
                          <a:latin typeface="Tahoma" pitchFamily="34" charset="0"/>
                          <a:cs typeface="Tahoma" pitchFamily="34" charset="0"/>
                        </a:rPr>
                        <a:t>403</a:t>
                      </a:r>
                    </a:p>
                  </a:txBody>
                  <a:tcPr marL="8751" marR="8751" marT="8751" marB="0" anchor="ctr">
                    <a:lnL>
                      <a:noFill/>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400" b="1" i="0" u="none" strike="noStrike">
                          <a:solidFill>
                            <a:srgbClr val="000000"/>
                          </a:solidFill>
                          <a:latin typeface="Tahoma" pitchFamily="34" charset="0"/>
                          <a:cs typeface="Tahoma" pitchFamily="34" charset="0"/>
                        </a:rPr>
                        <a:t>100</a:t>
                      </a:r>
                    </a:p>
                  </a:txBody>
                  <a:tcPr marL="8751" marR="8751" marT="8751" marB="0" anchor="ctr">
                    <a:lnL>
                      <a:noFill/>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400" b="1" i="0" u="none" strike="noStrike">
                          <a:solidFill>
                            <a:srgbClr val="000000"/>
                          </a:solidFill>
                          <a:latin typeface="Tahoma" pitchFamily="34" charset="0"/>
                          <a:cs typeface="Tahoma" pitchFamily="34" charset="0"/>
                        </a:rPr>
                        <a:t>41.23</a:t>
                      </a:r>
                    </a:p>
                  </a:txBody>
                  <a:tcPr marL="8751" marR="8751" marT="8751" marB="0" anchor="ctr">
                    <a:lnL>
                      <a:noFill/>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US" sz="1400" b="1" i="0" u="none" strike="noStrike" dirty="0" smtClean="0">
                          <a:solidFill>
                            <a:srgbClr val="000000"/>
                          </a:solidFill>
                          <a:latin typeface="Tahoma" pitchFamily="34" charset="0"/>
                          <a:cs typeface="Tahoma" pitchFamily="34" charset="0"/>
                        </a:rPr>
                        <a:t>-</a:t>
                      </a:r>
                      <a:endParaRPr lang="en-US" sz="1400" b="1" i="0" u="none" strike="noStrike" dirty="0">
                        <a:solidFill>
                          <a:srgbClr val="000000"/>
                        </a:solidFill>
                        <a:latin typeface="Tahoma" pitchFamily="34" charset="0"/>
                        <a:cs typeface="Tahoma" pitchFamily="34" charset="0"/>
                      </a:endParaRPr>
                    </a:p>
                  </a:txBody>
                  <a:tcPr marL="8751" marR="8751" marT="8751" marB="0" anchor="ctr">
                    <a:lnL>
                      <a:noFill/>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C000"/>
                    </a:solidFill>
                  </a:tcPr>
                </a:tc>
              </a:tr>
            </a:tbl>
          </a:graphicData>
        </a:graphic>
      </p:graphicFrame>
      <p:sp>
        <p:nvSpPr>
          <p:cNvPr id="7" name="ชื่อเรื่อง 6"/>
          <p:cNvSpPr>
            <a:spLocks noGrp="1"/>
          </p:cNvSpPr>
          <p:nvPr>
            <p:ph type="title"/>
          </p:nvPr>
        </p:nvSpPr>
        <p:spPr>
          <a:xfrm>
            <a:off x="301752" y="526908"/>
            <a:ext cx="8534400" cy="758952"/>
          </a:xfrm>
        </p:spPr>
        <p:txBody>
          <a:bodyPr>
            <a:noAutofit/>
          </a:bodyPr>
          <a:lstStyle/>
          <a:p>
            <a:r>
              <a:rPr lang="en-US" sz="2400" b="1" dirty="0" smtClean="0">
                <a:latin typeface="Georgia" pitchFamily="18" charset="0"/>
                <a:cs typeface="Tahoma" pitchFamily="34" charset="0"/>
              </a:rPr>
              <a:t>The identification data of  the patients with </a:t>
            </a:r>
            <a:br>
              <a:rPr lang="en-US" sz="2400" b="1" dirty="0" smtClean="0">
                <a:latin typeface="Georgia" pitchFamily="18" charset="0"/>
                <a:cs typeface="Tahoma" pitchFamily="34" charset="0"/>
              </a:rPr>
            </a:br>
            <a:r>
              <a:rPr lang="en-US" sz="2400" b="1" dirty="0" smtClean="0">
                <a:latin typeface="Georgia" pitchFamily="18" charset="0"/>
                <a:cs typeface="Tahoma" pitchFamily="34" charset="0"/>
              </a:rPr>
              <a:t>abnormal pap smear in colposcopic clinic </a:t>
            </a:r>
            <a:br>
              <a:rPr lang="en-US" sz="2400" b="1" dirty="0" smtClean="0">
                <a:latin typeface="Georgia" pitchFamily="18" charset="0"/>
                <a:cs typeface="Tahoma" pitchFamily="34" charset="0"/>
              </a:rPr>
            </a:br>
            <a:r>
              <a:rPr lang="en-US" sz="2400" b="1" dirty="0" smtClean="0">
                <a:latin typeface="Georgia" pitchFamily="18" charset="0"/>
                <a:cs typeface="Tahoma" pitchFamily="34" charset="0"/>
              </a:rPr>
              <a:t>in Naresuan University Hospital</a:t>
            </a:r>
            <a:endParaRPr lang="th-TH" sz="2400" dirty="0"/>
          </a:p>
        </p:txBody>
      </p:sp>
    </p:spTree>
    <p:extLst>
      <p:ext uri="{BB962C8B-B14F-4D97-AF65-F5344CB8AC3E}">
        <p14:creationId xmlns="" xmlns:p14="http://schemas.microsoft.com/office/powerpoint/2010/main" val="22870062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5" name="ชื่อเรื่อง 1"/>
          <p:cNvSpPr>
            <a:spLocks noGrp="1"/>
          </p:cNvSpPr>
          <p:nvPr>
            <p:ph type="title"/>
          </p:nvPr>
        </p:nvSpPr>
        <p:spPr>
          <a:xfrm>
            <a:off x="285720" y="500042"/>
            <a:ext cx="8534400" cy="758952"/>
          </a:xfrm>
        </p:spPr>
        <p:txBody>
          <a:bodyPr>
            <a:noAutofit/>
          </a:bodyPr>
          <a:lstStyle/>
          <a:p>
            <a:pPr algn="ctr"/>
            <a:r>
              <a:rPr lang="en-US" sz="2400" b="1" dirty="0" smtClean="0">
                <a:latin typeface="Georgia" pitchFamily="18" charset="0"/>
                <a:cs typeface="Tahoma" pitchFamily="34" charset="0"/>
              </a:rPr>
              <a:t>The percentage of Squamous cell epithelial abnormality  of  the patients in colposcopic clinic in Naresuan University Hospital</a:t>
            </a:r>
            <a:endParaRPr lang="th-TH" sz="2400" b="1" dirty="0">
              <a:latin typeface="Georgia" pitchFamily="18" charset="0"/>
              <a:cs typeface="Tahoma" pitchFamily="34" charset="0"/>
            </a:endParaRPr>
          </a:p>
        </p:txBody>
      </p:sp>
      <p:graphicFrame>
        <p:nvGraphicFramePr>
          <p:cNvPr id="6" name="แผนภูมิ 5"/>
          <p:cNvGraphicFramePr/>
          <p:nvPr/>
        </p:nvGraphicFramePr>
        <p:xfrm>
          <a:off x="0" y="1643050"/>
          <a:ext cx="9144000" cy="52149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13707137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301752" y="598346"/>
            <a:ext cx="8534400" cy="758952"/>
          </a:xfrm>
        </p:spPr>
        <p:txBody>
          <a:bodyPr>
            <a:noAutofit/>
          </a:bodyPr>
          <a:lstStyle/>
          <a:p>
            <a:r>
              <a:rPr lang="en-US" sz="2400" b="1" dirty="0" smtClean="0">
                <a:latin typeface="Georgia" pitchFamily="18" charset="0"/>
                <a:cs typeface="Tahoma" pitchFamily="34" charset="0"/>
              </a:rPr>
              <a:t>The number of the patient with Squamous cell epithelial abnormality  of the patients in colposcopic clinic in Naresuan University Hospital</a:t>
            </a:r>
            <a:endParaRPr lang="th-TH" sz="2400" dirty="0"/>
          </a:p>
        </p:txBody>
      </p:sp>
      <p:sp>
        <p:nvSpPr>
          <p:cNvPr id="3" name="ตัวยึดเนื้อหา 2"/>
          <p:cNvSpPr>
            <a:spLocks noGrp="1"/>
          </p:cNvSpPr>
          <p:nvPr>
            <p:ph sz="quarter" idx="1"/>
          </p:nvPr>
        </p:nvSpPr>
        <p:spPr/>
        <p:txBody>
          <a:bodyPr/>
          <a:lstStyle/>
          <a:p>
            <a:endParaRPr lang="th-TH" dirty="0"/>
          </a:p>
        </p:txBody>
      </p:sp>
      <p:pic>
        <p:nvPicPr>
          <p:cNvPr id="1026" name="Picture 2"/>
          <p:cNvPicPr>
            <a:picLocks noChangeAspect="1" noChangeArrowheads="1"/>
          </p:cNvPicPr>
          <p:nvPr/>
        </p:nvPicPr>
        <p:blipFill>
          <a:blip r:embed="rId3"/>
          <a:srcRect/>
          <a:stretch>
            <a:fillRect/>
          </a:stretch>
        </p:blipFill>
        <p:spPr bwMode="auto">
          <a:xfrm>
            <a:off x="110810" y="1500174"/>
            <a:ext cx="8818908" cy="5072099"/>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ตัวยึดข้อความ 4"/>
          <p:cNvSpPr>
            <a:spLocks noGrp="1"/>
          </p:cNvSpPr>
          <p:nvPr>
            <p:ph type="body" idx="1"/>
          </p:nvPr>
        </p:nvSpPr>
        <p:spPr/>
        <p:txBody>
          <a:bodyPr/>
          <a:lstStyle/>
          <a:p>
            <a:r>
              <a:rPr lang="en-US" dirty="0" smtClean="0">
                <a:solidFill>
                  <a:schemeClr val="accent3">
                    <a:lumMod val="20000"/>
                    <a:lumOff val="80000"/>
                  </a:schemeClr>
                </a:solidFill>
              </a:rPr>
              <a:t>Abnormal Pap Smear Patterns Following the Bethesda System 2001 OF Patients IN the Colposcopic Clinic in Naresuan University Hospital</a:t>
            </a:r>
            <a:endParaRPr lang="th-TH" dirty="0">
              <a:solidFill>
                <a:schemeClr val="accent3">
                  <a:lumMod val="20000"/>
                  <a:lumOff val="80000"/>
                </a:schemeClr>
              </a:solidFill>
            </a:endParaRPr>
          </a:p>
        </p:txBody>
      </p:sp>
      <p:sp>
        <p:nvSpPr>
          <p:cNvPr id="4" name="ชื่อเรื่อง 3"/>
          <p:cNvSpPr>
            <a:spLocks noGrp="1"/>
          </p:cNvSpPr>
          <p:nvPr>
            <p:ph type="title"/>
          </p:nvPr>
        </p:nvSpPr>
        <p:spPr/>
        <p:txBody>
          <a:bodyPr/>
          <a:lstStyle/>
          <a:p>
            <a:r>
              <a:rPr lang="en-US" dirty="0" smtClean="0"/>
              <a:t>Conclusion</a:t>
            </a:r>
            <a:endParaRPr lang="th-TH"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ชื่อเรื่อง 4"/>
          <p:cNvSpPr>
            <a:spLocks noGrp="1"/>
          </p:cNvSpPr>
          <p:nvPr>
            <p:ph type="title"/>
          </p:nvPr>
        </p:nvSpPr>
        <p:spPr/>
        <p:txBody>
          <a:bodyPr/>
          <a:lstStyle/>
          <a:p>
            <a:r>
              <a:rPr lang="en-US" sz="4000" b="1" dirty="0" smtClean="0"/>
              <a:t>Conclusion</a:t>
            </a:r>
            <a:endParaRPr lang="th-TH" dirty="0"/>
          </a:p>
        </p:txBody>
      </p:sp>
      <p:sp>
        <p:nvSpPr>
          <p:cNvPr id="6" name="ตัวยึดเนื้อหา 5"/>
          <p:cNvSpPr>
            <a:spLocks noGrp="1"/>
          </p:cNvSpPr>
          <p:nvPr>
            <p:ph sz="quarter" idx="1"/>
          </p:nvPr>
        </p:nvSpPr>
        <p:spPr/>
        <p:txBody>
          <a:bodyPr>
            <a:normAutofit/>
          </a:bodyPr>
          <a:lstStyle/>
          <a:p>
            <a:r>
              <a:rPr lang="en-US" sz="2800" dirty="0" smtClean="0">
                <a:latin typeface="Georgia" pitchFamily="18" charset="0"/>
                <a:ea typeface="Tahoma" pitchFamily="34" charset="0"/>
                <a:cs typeface="Tahoma" pitchFamily="34" charset="0"/>
              </a:rPr>
              <a:t>The mean aged incidence of premalignant lesions are less than the mean aged incidence of malignant lesions because of slow progression of the malignancy</a:t>
            </a:r>
          </a:p>
          <a:p>
            <a:endParaRPr lang="en-US" sz="2800" dirty="0" smtClean="0">
              <a:latin typeface="Georgia" pitchFamily="18" charset="0"/>
              <a:ea typeface="Tahoma" pitchFamily="34" charset="0"/>
              <a:cs typeface="Tahoma" pitchFamily="34" charset="0"/>
            </a:endParaRPr>
          </a:p>
          <a:p>
            <a:r>
              <a:rPr lang="en-US" sz="2800" dirty="0" smtClean="0">
                <a:latin typeface="Georgia" pitchFamily="18" charset="0"/>
                <a:ea typeface="Tahoma" pitchFamily="34" charset="0"/>
                <a:cs typeface="Tahoma" pitchFamily="34" charset="0"/>
              </a:rPr>
              <a:t>ASC-US and LSIL are the most common premalignant lesions</a:t>
            </a:r>
            <a:endParaRPr lang="en-US" sz="2800" dirty="0">
              <a:latin typeface="Georgia" pitchFamily="18" charset="0"/>
              <a:ea typeface="Tahoma" pitchFamily="34" charset="0"/>
              <a:cs typeface="Tahoma"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ชื่อเรื่อง 4"/>
          <p:cNvSpPr>
            <a:spLocks noGrp="1"/>
          </p:cNvSpPr>
          <p:nvPr>
            <p:ph type="title"/>
          </p:nvPr>
        </p:nvSpPr>
        <p:spPr/>
        <p:txBody>
          <a:bodyPr>
            <a:normAutofit/>
          </a:bodyPr>
          <a:lstStyle/>
          <a:p>
            <a:r>
              <a:rPr lang="en-US" sz="4000" b="1" dirty="0" smtClean="0"/>
              <a:t>Conclusion</a:t>
            </a:r>
            <a:endParaRPr lang="th-TH" sz="4000" b="1" dirty="0"/>
          </a:p>
        </p:txBody>
      </p:sp>
      <p:sp>
        <p:nvSpPr>
          <p:cNvPr id="6" name="ตัวยึดเนื้อหา 5"/>
          <p:cNvSpPr>
            <a:spLocks noGrp="1"/>
          </p:cNvSpPr>
          <p:nvPr>
            <p:ph sz="quarter" idx="1"/>
          </p:nvPr>
        </p:nvSpPr>
        <p:spPr/>
        <p:txBody>
          <a:bodyPr>
            <a:normAutofit/>
          </a:bodyPr>
          <a:lstStyle/>
          <a:p>
            <a:r>
              <a:rPr lang="en-US" sz="2800" dirty="0" smtClean="0">
                <a:latin typeface="Georgia" pitchFamily="18" charset="0"/>
                <a:ea typeface="Tahoma" pitchFamily="34" charset="0"/>
                <a:cs typeface="Tahoma" pitchFamily="34" charset="0"/>
              </a:rPr>
              <a:t>Each year the incidence of abnormal pap smears in colposcopic clinic is increasing. ASC-US which is low incidence of invasive cancer or a precancerous lesion is the most common epithelial cell abnormality. </a:t>
            </a:r>
          </a:p>
          <a:p>
            <a:endParaRPr lang="en-US" sz="2800" dirty="0" smtClean="0">
              <a:latin typeface="Georgia" pitchFamily="18" charset="0"/>
              <a:ea typeface="Tahoma" pitchFamily="34" charset="0"/>
              <a:cs typeface="Tahoma" pitchFamily="34" charset="0"/>
            </a:endParaRPr>
          </a:p>
          <a:p>
            <a:r>
              <a:rPr lang="en-US" sz="2800" dirty="0" smtClean="0">
                <a:latin typeface="Georgia" pitchFamily="18" charset="0"/>
                <a:ea typeface="Tahoma" pitchFamily="34" charset="0"/>
                <a:cs typeface="Tahoma" pitchFamily="34" charset="0"/>
              </a:rPr>
              <a:t>Alerting to annual Pap smear should be included in the strategic plan in order to reduce the incidence of invasive cervical cancer. </a:t>
            </a:r>
            <a:endParaRPr lang="en-US" sz="2800" dirty="0">
              <a:latin typeface="Georgia" pitchFamily="18" charset="0"/>
              <a:ea typeface="Tahoma" pitchFamily="34" charset="0"/>
              <a:cs typeface="Tahoma"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sp>
        <p:nvSpPr>
          <p:cNvPr id="5" name="ชื่อเรื่องรอง 4"/>
          <p:cNvSpPr>
            <a:spLocks noGrp="1"/>
          </p:cNvSpPr>
          <p:nvPr>
            <p:ph type="subTitle" idx="1"/>
          </p:nvPr>
        </p:nvSpPr>
        <p:spPr>
          <a:xfrm>
            <a:off x="214282" y="2819400"/>
            <a:ext cx="8643998" cy="1752600"/>
          </a:xfrm>
        </p:spPr>
        <p:txBody>
          <a:bodyPr>
            <a:normAutofit/>
          </a:bodyPr>
          <a:lstStyle/>
          <a:p>
            <a:r>
              <a:rPr lang="en-US" sz="4800" dirty="0" smtClean="0">
                <a:solidFill>
                  <a:schemeClr val="tx1"/>
                </a:solidFill>
              </a:rPr>
              <a:t>For your Attention</a:t>
            </a:r>
            <a:endParaRPr lang="th-TH" sz="4800" dirty="0">
              <a:solidFill>
                <a:schemeClr val="tx1"/>
              </a:solidFill>
            </a:endParaRPr>
          </a:p>
        </p:txBody>
      </p:sp>
      <p:sp>
        <p:nvSpPr>
          <p:cNvPr id="4" name="ชื่อเรื่อง 3"/>
          <p:cNvSpPr>
            <a:spLocks noGrp="1"/>
          </p:cNvSpPr>
          <p:nvPr>
            <p:ph type="ctrTitle"/>
          </p:nvPr>
        </p:nvSpPr>
        <p:spPr/>
        <p:txBody>
          <a:bodyPr>
            <a:noAutofit/>
          </a:bodyPr>
          <a:lstStyle/>
          <a:p>
            <a:r>
              <a:rPr lang="en-US" sz="11500" dirty="0" smtClean="0">
                <a:solidFill>
                  <a:srgbClr val="002060"/>
                </a:solidFill>
              </a:rPr>
              <a:t>THANKS</a:t>
            </a:r>
            <a:endParaRPr lang="th-TH" sz="11500"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r>
              <a:rPr lang="en-US" sz="4000" b="1" dirty="0" smtClean="0"/>
              <a:t>Researcher</a:t>
            </a:r>
            <a:endParaRPr lang="th-TH" sz="4000" b="1" dirty="0"/>
          </a:p>
        </p:txBody>
      </p:sp>
      <p:sp>
        <p:nvSpPr>
          <p:cNvPr id="3" name="ตัวยึดเนื้อหา 2"/>
          <p:cNvSpPr>
            <a:spLocks noGrp="1"/>
          </p:cNvSpPr>
          <p:nvPr>
            <p:ph sz="quarter" idx="1"/>
          </p:nvPr>
        </p:nvSpPr>
        <p:spPr/>
        <p:txBody>
          <a:bodyPr/>
          <a:lstStyle/>
          <a:p>
            <a:pPr>
              <a:buNone/>
            </a:pPr>
            <a:endParaRPr lang="en-US" dirty="0" smtClean="0"/>
          </a:p>
          <a:p>
            <a:pPr>
              <a:buNone/>
            </a:pPr>
            <a:endParaRPr lang="en-US" dirty="0" smtClean="0"/>
          </a:p>
          <a:p>
            <a:pPr algn="ctr">
              <a:buClrTx/>
              <a:buNone/>
            </a:pPr>
            <a:r>
              <a:rPr lang="en-US" dirty="0" smtClean="0"/>
              <a:t>Tidleng Chonticha </a:t>
            </a:r>
            <a:endParaRPr lang="en-US" dirty="0" smtClean="0"/>
          </a:p>
          <a:p>
            <a:pPr algn="ctr">
              <a:buClrTx/>
              <a:buNone/>
            </a:pPr>
            <a:r>
              <a:rPr lang="en-US" dirty="0" smtClean="0"/>
              <a:t>Yomdit Nalin </a:t>
            </a:r>
            <a:endParaRPr lang="en-US" dirty="0" smtClean="0"/>
          </a:p>
          <a:p>
            <a:pPr algn="ctr">
              <a:buClrTx/>
              <a:buNone/>
            </a:pPr>
            <a:endParaRPr lang="en-US" dirty="0" smtClean="0"/>
          </a:p>
          <a:p>
            <a:pPr algn="ctr">
              <a:buClrTx/>
              <a:buNone/>
            </a:pPr>
            <a:endParaRPr lang="th-TH"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h-TH" sz="4000" dirty="0" smtClean="0">
                <a:latin typeface="Tahoma" pitchFamily="34" charset="0"/>
                <a:ea typeface="Tahoma" pitchFamily="34" charset="0"/>
                <a:cs typeface="Tahoma" pitchFamily="34" charset="0"/>
              </a:rPr>
              <a:t>ข้อเสนอแนะจากงานวิจัย</a:t>
            </a:r>
            <a:endParaRPr lang="en-US" sz="4000"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a:normAutofit/>
          </a:bodyPr>
          <a:lstStyle/>
          <a:p>
            <a:r>
              <a:rPr lang="th-TH" sz="2400" dirty="0">
                <a:latin typeface="Tahoma" pitchFamily="34" charset="0"/>
                <a:ea typeface="Tahoma" pitchFamily="34" charset="0"/>
                <a:cs typeface="Tahoma" pitchFamily="34" charset="0"/>
              </a:rPr>
              <a:t>ควรมีมาตรการ หรือการป้องกันสำหรับกลุ่มผู้ป่วยที่มีแนวโน้มจะมีอายุ</a:t>
            </a:r>
            <a:r>
              <a:rPr lang="th-TH" sz="2400" dirty="0" smtClean="0">
                <a:latin typeface="Tahoma" pitchFamily="34" charset="0"/>
                <a:ea typeface="Tahoma" pitchFamily="34" charset="0"/>
                <a:cs typeface="Tahoma" pitchFamily="34" charset="0"/>
              </a:rPr>
              <a:t>น้อยลง</a:t>
            </a:r>
          </a:p>
          <a:p>
            <a:endParaRPr lang="th-TH" sz="2400" dirty="0" smtClean="0">
              <a:latin typeface="Tahoma" pitchFamily="34" charset="0"/>
              <a:ea typeface="Tahoma" pitchFamily="34" charset="0"/>
              <a:cs typeface="Tahoma" pitchFamily="34" charset="0"/>
            </a:endParaRPr>
          </a:p>
          <a:p>
            <a:r>
              <a:rPr lang="th-TH" sz="2400" dirty="0">
                <a:latin typeface="Tahoma" pitchFamily="34" charset="0"/>
                <a:ea typeface="Tahoma" pitchFamily="34" charset="0"/>
                <a:cs typeface="Tahoma" pitchFamily="34" charset="0"/>
              </a:rPr>
              <a:t>ควรสร้างความพร้อมให้กับคลินิกส่องกล้องขยายปากมดลูก เช่น เพิ่มจำนวนบุคลากร เพิ่มจำนวนเครื่องมือที่ใช้ในคลินิกส่องกล้องขยายปาก</a:t>
            </a:r>
            <a:r>
              <a:rPr lang="th-TH" sz="2400" dirty="0" smtClean="0">
                <a:latin typeface="Tahoma" pitchFamily="34" charset="0"/>
                <a:ea typeface="Tahoma" pitchFamily="34" charset="0"/>
                <a:cs typeface="Tahoma" pitchFamily="34" charset="0"/>
              </a:rPr>
              <a:t>มดลูก</a:t>
            </a:r>
          </a:p>
          <a:p>
            <a:endParaRPr lang="th-TH" sz="2400" dirty="0" smtClean="0">
              <a:latin typeface="Tahoma" pitchFamily="34" charset="0"/>
              <a:ea typeface="Tahoma" pitchFamily="34" charset="0"/>
              <a:cs typeface="Tahoma" pitchFamily="34" charset="0"/>
            </a:endParaRPr>
          </a:p>
          <a:p>
            <a:r>
              <a:rPr lang="th-TH" sz="2400" dirty="0">
                <a:latin typeface="Tahoma" pitchFamily="34" charset="0"/>
                <a:ea typeface="Tahoma" pitchFamily="34" charset="0"/>
                <a:cs typeface="Tahoma" pitchFamily="34" charset="0"/>
              </a:rPr>
              <a:t>จัดทีมแพทย์ไปตรวจคัดกรองมะเร็งปากมดลูกให้กับชาวบ้านที่อาศัยอยู่ใน</a:t>
            </a:r>
            <a:r>
              <a:rPr lang="th-TH" sz="2400" dirty="0" smtClean="0">
                <a:latin typeface="Tahoma" pitchFamily="34" charset="0"/>
                <a:ea typeface="Tahoma" pitchFamily="34" charset="0"/>
                <a:cs typeface="Tahoma" pitchFamily="34" charset="0"/>
              </a:rPr>
              <a:t>พื้นที่ที่มีผู้มาใช้บริการจำนวนมากและให้</a:t>
            </a:r>
            <a:r>
              <a:rPr lang="th-TH" sz="2400" dirty="0">
                <a:latin typeface="Tahoma" pitchFamily="34" charset="0"/>
                <a:ea typeface="Tahoma" pitchFamily="34" charset="0"/>
                <a:cs typeface="Tahoma" pitchFamily="34" charset="0"/>
              </a:rPr>
              <a:t>ความรู้แก่ชาวบ้านเพื่อให้เห็นความสำคัญของการตรวจคัดกรองมะเร็งปากมดลูก </a:t>
            </a:r>
            <a:endParaRPr lang="en-US" sz="2400" dirty="0">
              <a:latin typeface="Tahoma" pitchFamily="34" charset="0"/>
              <a:ea typeface="Tahoma" pitchFamily="34" charset="0"/>
              <a:cs typeface="Tahoma" pitchFamily="34" charset="0"/>
            </a:endParaRPr>
          </a:p>
        </p:txBody>
      </p:sp>
    </p:spTree>
    <p:extLst>
      <p:ext uri="{BB962C8B-B14F-4D97-AF65-F5344CB8AC3E}">
        <p14:creationId xmlns="" xmlns:p14="http://schemas.microsoft.com/office/powerpoint/2010/main" val="202830357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4000"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a:normAutofit/>
          </a:bodyPr>
          <a:lstStyle/>
          <a:p>
            <a:r>
              <a:rPr lang="th-TH" sz="2400" dirty="0" smtClean="0">
                <a:latin typeface="Tahoma" pitchFamily="34" charset="0"/>
                <a:ea typeface="Tahoma" pitchFamily="34" charset="0"/>
                <a:cs typeface="Tahoma" pitchFamily="34" charset="0"/>
              </a:rPr>
              <a:t>ควรศึกษา</a:t>
            </a:r>
            <a:r>
              <a:rPr lang="th-TH" sz="2400" dirty="0">
                <a:latin typeface="Tahoma" pitchFamily="34" charset="0"/>
                <a:ea typeface="Tahoma" pitchFamily="34" charset="0"/>
                <a:cs typeface="Tahoma" pitchFamily="34" charset="0"/>
              </a:rPr>
              <a:t>ผลของตัวแปรต่างๆที่มีผลต่อการเกิดเซลล์ปากมดลูกที่ผิดปกติ </a:t>
            </a:r>
            <a:endParaRPr lang="th-TH" sz="2400" dirty="0" smtClean="0">
              <a:latin typeface="Tahoma" pitchFamily="34" charset="0"/>
              <a:ea typeface="Tahoma" pitchFamily="34" charset="0"/>
              <a:cs typeface="Tahoma" pitchFamily="34" charset="0"/>
            </a:endParaRPr>
          </a:p>
          <a:p>
            <a:endParaRPr lang="th-TH" sz="2400" dirty="0" smtClean="0">
              <a:latin typeface="Tahoma" pitchFamily="34" charset="0"/>
              <a:ea typeface="Tahoma" pitchFamily="34" charset="0"/>
              <a:cs typeface="Tahoma" pitchFamily="34" charset="0"/>
            </a:endParaRPr>
          </a:p>
          <a:p>
            <a:r>
              <a:rPr lang="th-TH" sz="2400" dirty="0" smtClean="0">
                <a:latin typeface="Tahoma" pitchFamily="34" charset="0"/>
                <a:ea typeface="Tahoma" pitchFamily="34" charset="0"/>
                <a:cs typeface="Tahoma" pitchFamily="34" charset="0"/>
              </a:rPr>
              <a:t>ควรทำการศึกษาทั้งในส่วนของสตรีที่มีผลเซลล์ปากมดลูกปกติและผิดปกติ </a:t>
            </a:r>
            <a:endParaRPr lang="en-US" sz="2400" dirty="0">
              <a:latin typeface="Tahoma" pitchFamily="34" charset="0"/>
              <a:ea typeface="Tahoma" pitchFamily="34" charset="0"/>
              <a:cs typeface="Tahoma" pitchFamily="34" charset="0"/>
            </a:endParaRPr>
          </a:p>
        </p:txBody>
      </p:sp>
    </p:spTree>
    <p:extLst>
      <p:ext uri="{BB962C8B-B14F-4D97-AF65-F5344CB8AC3E}">
        <p14:creationId xmlns="" xmlns:p14="http://schemas.microsoft.com/office/powerpoint/2010/main" val="313281840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b="1" dirty="0" smtClean="0">
                <a:latin typeface="Georgia" pitchFamily="18" charset="0"/>
                <a:cs typeface="Tahoma" pitchFamily="34" charset="0"/>
              </a:rPr>
              <a:t>References (1)</a:t>
            </a:r>
            <a:endParaRPr lang="en-US" sz="4000" b="1" dirty="0">
              <a:latin typeface="Georgia" pitchFamily="18" charset="0"/>
              <a:cs typeface="Tahoma" pitchFamily="34" charset="0"/>
            </a:endParaRPr>
          </a:p>
        </p:txBody>
      </p:sp>
      <p:sp>
        <p:nvSpPr>
          <p:cNvPr id="2" name="Content Placeholder 1"/>
          <p:cNvSpPr>
            <a:spLocks noGrp="1"/>
          </p:cNvSpPr>
          <p:nvPr>
            <p:ph idx="1"/>
          </p:nvPr>
        </p:nvSpPr>
        <p:spPr/>
        <p:txBody>
          <a:bodyPr>
            <a:noAutofit/>
          </a:bodyPr>
          <a:lstStyle/>
          <a:p>
            <a:pPr marL="633222" indent="-514350">
              <a:buFont typeface="+mj-lt"/>
              <a:buAutoNum type="arabicPeriod"/>
            </a:pPr>
            <a:r>
              <a:rPr lang="en-US" sz="2000" dirty="0" err="1">
                <a:latin typeface="Georgia" pitchFamily="18" charset="0"/>
                <a:cs typeface="Tahoma" pitchFamily="34" charset="0"/>
              </a:rPr>
              <a:t>Altaf</a:t>
            </a:r>
            <a:r>
              <a:rPr lang="en-US" sz="2000" dirty="0">
                <a:latin typeface="Georgia" pitchFamily="18" charset="0"/>
                <a:cs typeface="Tahoma" pitchFamily="34" charset="0"/>
              </a:rPr>
              <a:t> FJ, Mufti ST. Pattern of cervical smear abnormalities using the revised Bethesda system in a tertiary care hospital in Western Saudi Arabia. Saudi Med </a:t>
            </a:r>
            <a:r>
              <a:rPr lang="en-US" sz="2000" dirty="0" smtClean="0">
                <a:latin typeface="Georgia" pitchFamily="18" charset="0"/>
                <a:cs typeface="Tahoma" pitchFamily="34" charset="0"/>
              </a:rPr>
              <a:t>J[online]. </a:t>
            </a:r>
            <a:r>
              <a:rPr lang="en-US" sz="2000" dirty="0">
                <a:latin typeface="Georgia" pitchFamily="18" charset="0"/>
                <a:cs typeface="Tahoma" pitchFamily="34" charset="0"/>
              </a:rPr>
              <a:t>2012 </a:t>
            </a:r>
            <a:r>
              <a:rPr lang="en-US" sz="2000" dirty="0" smtClean="0">
                <a:latin typeface="Georgia" pitchFamily="18" charset="0"/>
                <a:cs typeface="Tahoma" pitchFamily="34" charset="0"/>
              </a:rPr>
              <a:t>Jun</a:t>
            </a:r>
            <a:r>
              <a:rPr lang="en-US" sz="2000" dirty="0">
                <a:latin typeface="Georgia" pitchFamily="18" charset="0"/>
                <a:cs typeface="Tahoma" pitchFamily="34" charset="0"/>
              </a:rPr>
              <a:t> [cited 2012 July 23]</a:t>
            </a:r>
            <a:r>
              <a:rPr lang="en-US" sz="2000" dirty="0" smtClean="0">
                <a:latin typeface="Georgia" pitchFamily="18" charset="0"/>
                <a:cs typeface="Tahoma" pitchFamily="34" charset="0"/>
              </a:rPr>
              <a:t>;</a:t>
            </a:r>
            <a:r>
              <a:rPr lang="en-US" sz="2000" dirty="0">
                <a:latin typeface="Georgia" pitchFamily="18" charset="0"/>
                <a:cs typeface="Tahoma" pitchFamily="34" charset="0"/>
              </a:rPr>
              <a:t>33(6):634-9</a:t>
            </a:r>
            <a:r>
              <a:rPr lang="en-US" sz="2000" dirty="0" smtClean="0">
                <a:latin typeface="Georgia" pitchFamily="18" charset="0"/>
                <a:cs typeface="Tahoma" pitchFamily="34" charset="0"/>
              </a:rPr>
              <a:t>.</a:t>
            </a:r>
            <a:r>
              <a:rPr lang="en-US" sz="2000" dirty="0">
                <a:latin typeface="Georgia" pitchFamily="18" charset="0"/>
                <a:cs typeface="Tahoma" pitchFamily="34" charset="0"/>
              </a:rPr>
              <a:t> Available from: </a:t>
            </a:r>
            <a:r>
              <a:rPr lang="en-US" sz="2000" dirty="0" smtClean="0">
                <a:latin typeface="Georgia" pitchFamily="18" charset="0"/>
                <a:cs typeface="Tahoma" pitchFamily="34" charset="0"/>
              </a:rPr>
              <a:t>http</a:t>
            </a:r>
            <a:r>
              <a:rPr lang="en-US" sz="2000" dirty="0">
                <a:latin typeface="Georgia" pitchFamily="18" charset="0"/>
                <a:cs typeface="Tahoma" pitchFamily="34" charset="0"/>
              </a:rPr>
              <a:t>://</a:t>
            </a:r>
            <a:r>
              <a:rPr lang="en-US" sz="2000" dirty="0" smtClean="0">
                <a:latin typeface="Georgia" pitchFamily="18" charset="0"/>
                <a:cs typeface="Tahoma" pitchFamily="34" charset="0"/>
              </a:rPr>
              <a:t>www.ncbi.nlm.nih.gov/pubmed/22729118</a:t>
            </a:r>
          </a:p>
          <a:p>
            <a:pPr marL="633222" indent="-514350">
              <a:buFont typeface="+mj-lt"/>
              <a:buAutoNum type="arabicPeriod"/>
            </a:pPr>
            <a:endParaRPr lang="en-US" sz="2000" dirty="0">
              <a:latin typeface="Georgia" pitchFamily="18" charset="0"/>
              <a:cs typeface="Tahoma" pitchFamily="34" charset="0"/>
            </a:endParaRPr>
          </a:p>
          <a:p>
            <a:pPr marL="633222" indent="-514350">
              <a:buFont typeface="+mj-lt"/>
              <a:buAutoNum type="arabicPeriod"/>
            </a:pPr>
            <a:r>
              <a:rPr lang="en-US" sz="2000" dirty="0" err="1">
                <a:latin typeface="Georgia" pitchFamily="18" charset="0"/>
                <a:cs typeface="Tahoma" pitchFamily="34" charset="0"/>
              </a:rPr>
              <a:t>Bal</a:t>
            </a:r>
            <a:r>
              <a:rPr lang="en-US" sz="2000" dirty="0">
                <a:latin typeface="Georgia" pitchFamily="18" charset="0"/>
                <a:cs typeface="Tahoma" pitchFamily="34" charset="0"/>
              </a:rPr>
              <a:t> MS, </a:t>
            </a:r>
            <a:r>
              <a:rPr lang="en-US" sz="2000" dirty="0" err="1">
                <a:latin typeface="Georgia" pitchFamily="18" charset="0"/>
                <a:cs typeface="Tahoma" pitchFamily="34" charset="0"/>
              </a:rPr>
              <a:t>Goyal</a:t>
            </a:r>
            <a:r>
              <a:rPr lang="en-US" sz="2000" dirty="0">
                <a:latin typeface="Georgia" pitchFamily="18" charset="0"/>
                <a:cs typeface="Tahoma" pitchFamily="34" charset="0"/>
              </a:rPr>
              <a:t> R, </a:t>
            </a:r>
            <a:r>
              <a:rPr lang="en-US" sz="2000" dirty="0" err="1">
                <a:latin typeface="Georgia" pitchFamily="18" charset="0"/>
                <a:cs typeface="Tahoma" pitchFamily="34" charset="0"/>
              </a:rPr>
              <a:t>Suri</a:t>
            </a:r>
            <a:r>
              <a:rPr lang="en-US" sz="2000" dirty="0">
                <a:latin typeface="Georgia" pitchFamily="18" charset="0"/>
                <a:cs typeface="Tahoma" pitchFamily="34" charset="0"/>
              </a:rPr>
              <a:t> AK, </a:t>
            </a:r>
            <a:r>
              <a:rPr lang="en-US" sz="2000" dirty="0" err="1">
                <a:latin typeface="Georgia" pitchFamily="18" charset="0"/>
                <a:cs typeface="Tahoma" pitchFamily="34" charset="0"/>
              </a:rPr>
              <a:t>Mohi</a:t>
            </a:r>
            <a:r>
              <a:rPr lang="en-US" sz="2000" dirty="0">
                <a:latin typeface="Georgia" pitchFamily="18" charset="0"/>
                <a:cs typeface="Tahoma" pitchFamily="34" charset="0"/>
              </a:rPr>
              <a:t> MK. Detection of abnormal cervical cytology in </a:t>
            </a:r>
            <a:r>
              <a:rPr lang="en-US" sz="2000" dirty="0" err="1">
                <a:latin typeface="Georgia" pitchFamily="18" charset="0"/>
                <a:cs typeface="Tahoma" pitchFamily="34" charset="0"/>
              </a:rPr>
              <a:t>Papanicolaou</a:t>
            </a:r>
            <a:r>
              <a:rPr lang="en-US" sz="2000" dirty="0">
                <a:latin typeface="Georgia" pitchFamily="18" charset="0"/>
                <a:cs typeface="Tahoma" pitchFamily="34" charset="0"/>
              </a:rPr>
              <a:t> smears. J </a:t>
            </a:r>
            <a:r>
              <a:rPr lang="en-US" sz="2000" dirty="0" err="1" smtClean="0">
                <a:latin typeface="Georgia" pitchFamily="18" charset="0"/>
                <a:cs typeface="Tahoma" pitchFamily="34" charset="0"/>
              </a:rPr>
              <a:t>Cytol</a:t>
            </a:r>
            <a:r>
              <a:rPr lang="en-US" sz="2000" dirty="0" smtClean="0">
                <a:latin typeface="Georgia" pitchFamily="18" charset="0"/>
                <a:cs typeface="Tahoma" pitchFamily="34" charset="0"/>
              </a:rPr>
              <a:t>[online]. </a:t>
            </a:r>
            <a:r>
              <a:rPr lang="en-US" sz="2000" dirty="0">
                <a:latin typeface="Georgia" pitchFamily="18" charset="0"/>
                <a:cs typeface="Tahoma" pitchFamily="34" charset="0"/>
              </a:rPr>
              <a:t>2012 </a:t>
            </a:r>
            <a:r>
              <a:rPr lang="en-US" sz="2000" dirty="0" smtClean="0">
                <a:latin typeface="Georgia" pitchFamily="18" charset="0"/>
                <a:cs typeface="Tahoma" pitchFamily="34" charset="0"/>
              </a:rPr>
              <a:t>Jan</a:t>
            </a:r>
            <a:r>
              <a:rPr lang="en-US" sz="2000" dirty="0">
                <a:latin typeface="Georgia" pitchFamily="18" charset="0"/>
                <a:cs typeface="Tahoma" pitchFamily="34" charset="0"/>
              </a:rPr>
              <a:t> [cited 2012 July 23]</a:t>
            </a:r>
            <a:r>
              <a:rPr lang="en-US" sz="2000" dirty="0" smtClean="0">
                <a:latin typeface="Georgia" pitchFamily="18" charset="0"/>
                <a:cs typeface="Tahoma" pitchFamily="34" charset="0"/>
              </a:rPr>
              <a:t>;</a:t>
            </a:r>
            <a:r>
              <a:rPr lang="en-US" sz="2000" dirty="0">
                <a:latin typeface="Georgia" pitchFamily="18" charset="0"/>
                <a:cs typeface="Tahoma" pitchFamily="34" charset="0"/>
              </a:rPr>
              <a:t>29(1):45-7</a:t>
            </a:r>
            <a:r>
              <a:rPr lang="en-US" sz="2000" dirty="0" smtClean="0">
                <a:latin typeface="Georgia" pitchFamily="18" charset="0"/>
                <a:cs typeface="Tahoma" pitchFamily="34" charset="0"/>
              </a:rPr>
              <a:t>.</a:t>
            </a:r>
            <a:r>
              <a:rPr lang="en-US" sz="2000" dirty="0">
                <a:latin typeface="Georgia" pitchFamily="18" charset="0"/>
                <a:cs typeface="Tahoma" pitchFamily="34" charset="0"/>
              </a:rPr>
              <a:t> Available from: http://</a:t>
            </a:r>
            <a:r>
              <a:rPr lang="en-US" sz="2000" dirty="0" smtClean="0">
                <a:latin typeface="Georgia" pitchFamily="18" charset="0"/>
                <a:cs typeface="Tahoma" pitchFamily="34" charset="0"/>
              </a:rPr>
              <a:t>www.ncbi.nlm.nih.gov/pubmed/22438616</a:t>
            </a:r>
          </a:p>
          <a:p>
            <a:pPr marL="633222" indent="-514350">
              <a:buFont typeface="+mj-lt"/>
              <a:buAutoNum type="arabicPeriod"/>
            </a:pPr>
            <a:endParaRPr lang="en-US" sz="2000" dirty="0" smtClean="0">
              <a:latin typeface="Georgia" pitchFamily="18" charset="0"/>
              <a:cs typeface="Tahoma" pitchFamily="34" charset="0"/>
            </a:endParaRPr>
          </a:p>
          <a:p>
            <a:pPr marL="633222" indent="-514350">
              <a:buFont typeface="+mj-lt"/>
              <a:buAutoNum type="arabicPeriod"/>
            </a:pPr>
            <a:r>
              <a:rPr lang="en-US" sz="2000" dirty="0" smtClean="0">
                <a:latin typeface="Georgia" pitchFamily="18" charset="0"/>
                <a:cs typeface="Tahoma" pitchFamily="34" charset="0"/>
              </a:rPr>
              <a:t>Abdullah LS. Pattern of abnormal Pap smears in developing countries: a report from a large referral hospital in Saudi Arabia using the revised 2001 Bethesda System. Ann Saudi Med 2007; 27: 268-272</a:t>
            </a:r>
            <a:r>
              <a:rPr lang="en-US" sz="2000" dirty="0" smtClean="0">
                <a:latin typeface="Georgia" pitchFamily="18" charset="0"/>
                <a:cs typeface="Tahoma" pitchFamily="34" charset="0"/>
                <a:hlinkClick r:id=""/>
              </a:rPr>
              <a:t>.</a:t>
            </a:r>
            <a:endParaRPr lang="en-US" sz="2000" dirty="0" smtClean="0">
              <a:latin typeface="Georgia" pitchFamily="18" charset="0"/>
              <a:cs typeface="Tahoma" pitchFamily="34" charset="0"/>
            </a:endParaRPr>
          </a:p>
          <a:p>
            <a:endParaRPr lang="en-US" sz="1400" dirty="0">
              <a:latin typeface="Georgia" pitchFamily="18" charset="0"/>
            </a:endParaRPr>
          </a:p>
        </p:txBody>
      </p:sp>
    </p:spTree>
    <p:extLst>
      <p:ext uri="{BB962C8B-B14F-4D97-AF65-F5344CB8AC3E}">
        <p14:creationId xmlns:p14="http://schemas.microsoft.com/office/powerpoint/2010/main" xmlns="" val="24492541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pPr algn="ctr"/>
            <a:r>
              <a:rPr lang="en-US" sz="4000" b="1" dirty="0" smtClean="0">
                <a:latin typeface="Georgia" pitchFamily="18" charset="0"/>
                <a:cs typeface="Tahoma" pitchFamily="34" charset="0"/>
              </a:rPr>
              <a:t>References (2)</a:t>
            </a:r>
            <a:endParaRPr lang="th-TH" sz="4000" b="1" dirty="0">
              <a:latin typeface="Georgia" pitchFamily="18" charset="0"/>
            </a:endParaRPr>
          </a:p>
        </p:txBody>
      </p:sp>
      <p:sp>
        <p:nvSpPr>
          <p:cNvPr id="3" name="ตัวยึดเนื้อหา 2"/>
          <p:cNvSpPr>
            <a:spLocks noGrp="1"/>
          </p:cNvSpPr>
          <p:nvPr>
            <p:ph idx="1"/>
          </p:nvPr>
        </p:nvSpPr>
        <p:spPr/>
        <p:txBody>
          <a:bodyPr>
            <a:normAutofit fontScale="92500" lnSpcReduction="10000"/>
          </a:bodyPr>
          <a:lstStyle/>
          <a:p>
            <a:pPr marL="576072" indent="-457200">
              <a:buFont typeface="+mj-lt"/>
              <a:buAutoNum type="arabicPeriod" startAt="4"/>
            </a:pPr>
            <a:r>
              <a:rPr lang="en-US" sz="2200" dirty="0" err="1" smtClean="0">
                <a:latin typeface="Georgia" pitchFamily="18" charset="0"/>
                <a:cs typeface="Tahoma" pitchFamily="34" charset="0"/>
              </a:rPr>
              <a:t>Altaf</a:t>
            </a:r>
            <a:r>
              <a:rPr lang="en-US" sz="2200" dirty="0" smtClean="0">
                <a:latin typeface="Georgia" pitchFamily="18" charset="0"/>
                <a:cs typeface="Tahoma" pitchFamily="34" charset="0"/>
              </a:rPr>
              <a:t> FJ. Pattern of cervical smear cytology in Western region of Saudi Arabia. Ann Saudi Med 2001; 21: 94-96.</a:t>
            </a:r>
          </a:p>
          <a:p>
            <a:pPr marL="576072" indent="-457200">
              <a:buFont typeface="+mj-lt"/>
              <a:buAutoNum type="arabicPeriod" startAt="4"/>
            </a:pPr>
            <a:endParaRPr lang="en-US" sz="2200" dirty="0" smtClean="0">
              <a:latin typeface="Georgia" pitchFamily="18" charset="0"/>
              <a:cs typeface="Tahoma" pitchFamily="34" charset="0"/>
            </a:endParaRPr>
          </a:p>
          <a:p>
            <a:pPr marL="576072" indent="-457200">
              <a:buFont typeface="+mj-lt"/>
              <a:buAutoNum type="arabicPeriod" startAt="4"/>
            </a:pPr>
            <a:r>
              <a:rPr lang="en-US" sz="2200" dirty="0" smtClean="0">
                <a:latin typeface="Georgia" pitchFamily="18" charset="0"/>
                <a:cs typeface="Tahoma" pitchFamily="34" charset="0"/>
              </a:rPr>
              <a:t>GLOBOCAN 2008 database (version 1.2)</a:t>
            </a:r>
            <a:r>
              <a:rPr lang="th-TH" sz="2200" dirty="0" smtClean="0">
                <a:latin typeface="Georgia" pitchFamily="18" charset="0"/>
                <a:cs typeface="Tahoma" pitchFamily="34" charset="0"/>
              </a:rPr>
              <a:t>. </a:t>
            </a:r>
            <a:r>
              <a:rPr lang="en-US" sz="2200" dirty="0" smtClean="0">
                <a:latin typeface="Georgia" pitchFamily="18" charset="0"/>
                <a:cs typeface="Tahoma" pitchFamily="34" charset="0"/>
              </a:rPr>
              <a:t>Cervical Cancer Incidence and Mortality Worldwide in 2008</a:t>
            </a:r>
            <a:r>
              <a:rPr lang="th-TH" sz="2200" dirty="0" smtClean="0">
                <a:latin typeface="Georgia" pitchFamily="18" charset="0"/>
                <a:cs typeface="Tahoma" pitchFamily="34" charset="0"/>
              </a:rPr>
              <a:t>. </a:t>
            </a:r>
            <a:r>
              <a:rPr lang="en-US" sz="2200" dirty="0" smtClean="0">
                <a:latin typeface="Georgia" pitchFamily="18" charset="0"/>
                <a:cs typeface="Tahoma" pitchFamily="34" charset="0"/>
              </a:rPr>
              <a:t>[</a:t>
            </a:r>
            <a:r>
              <a:rPr lang="th-TH" sz="2200" dirty="0" smtClean="0">
                <a:latin typeface="Georgia" pitchFamily="18" charset="0"/>
                <a:cs typeface="Tahoma" pitchFamily="34" charset="0"/>
              </a:rPr>
              <a:t>ออนไลน์</a:t>
            </a:r>
            <a:r>
              <a:rPr lang="en-US" sz="2200" dirty="0" smtClean="0">
                <a:latin typeface="Georgia" pitchFamily="18" charset="0"/>
                <a:cs typeface="Tahoma" pitchFamily="34" charset="0"/>
              </a:rPr>
              <a:t>]</a:t>
            </a:r>
            <a:r>
              <a:rPr lang="th-TH" sz="2200" dirty="0" smtClean="0">
                <a:latin typeface="Georgia" pitchFamily="18" charset="0"/>
                <a:cs typeface="Tahoma" pitchFamily="34" charset="0"/>
              </a:rPr>
              <a:t>. เข้าถึงได้จาก </a:t>
            </a:r>
            <a:r>
              <a:rPr lang="en-US" sz="2200" dirty="0" smtClean="0">
                <a:latin typeface="Georgia" pitchFamily="18" charset="0"/>
                <a:cs typeface="Tahoma" pitchFamily="34" charset="0"/>
              </a:rPr>
              <a:t>:</a:t>
            </a:r>
            <a:r>
              <a:rPr lang="en-US" sz="2200" i="1" dirty="0" smtClean="0">
                <a:latin typeface="Georgia" pitchFamily="18" charset="0"/>
                <a:cs typeface="Tahoma" pitchFamily="34" charset="0"/>
              </a:rPr>
              <a:t> </a:t>
            </a:r>
            <a:r>
              <a:rPr lang="en-US" sz="2200" dirty="0" smtClean="0">
                <a:latin typeface="Georgia" pitchFamily="18" charset="0"/>
                <a:cs typeface="Tahoma" pitchFamily="34" charset="0"/>
              </a:rPr>
              <a:t>http://globocan.iarc.fr/factsheets/cancers/cervix.asp</a:t>
            </a:r>
          </a:p>
          <a:p>
            <a:pPr marL="576072" indent="-457200">
              <a:buFont typeface="+mj-lt"/>
              <a:buAutoNum type="arabicPeriod" startAt="4"/>
            </a:pPr>
            <a:endParaRPr lang="en-US" sz="2200" dirty="0" smtClean="0">
              <a:latin typeface="Georgia" pitchFamily="18" charset="0"/>
              <a:cs typeface="Tahoma" pitchFamily="34" charset="0"/>
            </a:endParaRPr>
          </a:p>
          <a:p>
            <a:pPr marL="576072" indent="-457200">
              <a:buFont typeface="+mj-lt"/>
              <a:buAutoNum type="arabicPeriod" startAt="4"/>
            </a:pPr>
            <a:r>
              <a:rPr lang="en-US" sz="2200" dirty="0" err="1" smtClean="0">
                <a:latin typeface="Georgia" pitchFamily="18" charset="0"/>
                <a:cs typeface="Tahoma" pitchFamily="34" charset="0"/>
              </a:rPr>
              <a:t>Sarikapan</a:t>
            </a:r>
            <a:r>
              <a:rPr lang="en-US" sz="2200" dirty="0" smtClean="0">
                <a:latin typeface="Georgia" pitchFamily="18" charset="0"/>
                <a:cs typeface="Tahoma" pitchFamily="34" charset="0"/>
              </a:rPr>
              <a:t> </a:t>
            </a:r>
            <a:r>
              <a:rPr lang="en-US" sz="2200" dirty="0" err="1" smtClean="0">
                <a:latin typeface="Georgia" pitchFamily="18" charset="0"/>
                <a:cs typeface="Tahoma" pitchFamily="34" charset="0"/>
              </a:rPr>
              <a:t>Wilailak</a:t>
            </a:r>
            <a:r>
              <a:rPr lang="en-US" sz="2200" dirty="0" smtClean="0">
                <a:latin typeface="Georgia" pitchFamily="18" charset="0"/>
                <a:cs typeface="Tahoma" pitchFamily="34" charset="0"/>
              </a:rPr>
              <a:t> . Epidemiologic report of gynecologic cancer in Thailand. J </a:t>
            </a:r>
            <a:r>
              <a:rPr lang="en-US" sz="2200" dirty="0" err="1" smtClean="0">
                <a:latin typeface="Georgia" pitchFamily="18" charset="0"/>
                <a:cs typeface="Tahoma" pitchFamily="34" charset="0"/>
              </a:rPr>
              <a:t>Gynecol</a:t>
            </a:r>
            <a:r>
              <a:rPr lang="en-US" sz="2200" dirty="0" smtClean="0">
                <a:latin typeface="Georgia" pitchFamily="18" charset="0"/>
                <a:cs typeface="Tahoma" pitchFamily="34" charset="0"/>
              </a:rPr>
              <a:t> </a:t>
            </a:r>
            <a:r>
              <a:rPr lang="en-US" sz="2200" dirty="0" err="1" smtClean="0">
                <a:latin typeface="Georgia" pitchFamily="18" charset="0"/>
                <a:cs typeface="Tahoma" pitchFamily="34" charset="0"/>
              </a:rPr>
              <a:t>Oncol</a:t>
            </a:r>
            <a:r>
              <a:rPr lang="en-US" sz="2200" dirty="0" smtClean="0">
                <a:latin typeface="Georgia" pitchFamily="18" charset="0"/>
                <a:cs typeface="Tahoma" pitchFamily="34" charset="0"/>
              </a:rPr>
              <a:t> [online]. 2009 June 29 [cited 2012 July 23] ; 20(2): 81–83. Available from: http://www.ncbi.nlm.nih.gov/pmc/articles/PMC2705003/</a:t>
            </a:r>
            <a:endParaRPr lang="th-TH" sz="2200" dirty="0" smtClean="0">
              <a:latin typeface="Georgia" pitchFamily="18" charset="0"/>
              <a:cs typeface="Tahoma" pitchFamily="34" charset="0"/>
            </a:endParaRPr>
          </a:p>
          <a:p>
            <a:pPr marL="576072" indent="-457200">
              <a:buFont typeface="+mj-lt"/>
              <a:buAutoNum type="arabicPeriod" startAt="4"/>
            </a:pPr>
            <a:endParaRPr lang="en-US" sz="2200" dirty="0" smtClean="0">
              <a:latin typeface="Georgia" pitchFamily="18" charset="0"/>
              <a:cs typeface="Tahoma" pitchFamily="34" charset="0"/>
            </a:endParaRPr>
          </a:p>
          <a:p>
            <a:pPr marL="576072" indent="-457200">
              <a:buFont typeface="+mj-lt"/>
              <a:buAutoNum type="arabicPeriod" startAt="4"/>
            </a:pPr>
            <a:r>
              <a:rPr lang="th-TH" sz="2200" dirty="0" smtClean="0">
                <a:latin typeface="Georgia" pitchFamily="18" charset="0"/>
                <a:cs typeface="Tahoma" pitchFamily="34" charset="0"/>
              </a:rPr>
              <a:t>ปิ่นแก้ว ผลพล. ผลการตรวจคัดกรองมะเร้งปากมดลูกที่ผิดปกติในโรงพยาบาลมหาวิทยาลัยนเรศวรระหว่างปี </a:t>
            </a:r>
            <a:r>
              <a:rPr lang="en-US" sz="2200" dirty="0" smtClean="0">
                <a:latin typeface="Georgia" pitchFamily="18" charset="0"/>
                <a:cs typeface="Tahoma" pitchFamily="34" charset="0"/>
              </a:rPr>
              <a:t>2550-2552. </a:t>
            </a:r>
            <a:r>
              <a:rPr lang="th-TH" sz="2200" dirty="0" smtClean="0">
                <a:latin typeface="Georgia" pitchFamily="18" charset="0"/>
                <a:cs typeface="Tahoma" pitchFamily="34" charset="0"/>
              </a:rPr>
              <a:t>พิษณุโลก</a:t>
            </a:r>
            <a:r>
              <a:rPr lang="en-US" sz="2200" dirty="0" smtClean="0">
                <a:latin typeface="Georgia" pitchFamily="18" charset="0"/>
                <a:cs typeface="Tahoma" pitchFamily="34" charset="0"/>
              </a:rPr>
              <a:t>: </a:t>
            </a:r>
            <a:r>
              <a:rPr lang="th-TH" sz="2200" dirty="0" smtClean="0">
                <a:latin typeface="Georgia" pitchFamily="18" charset="0"/>
                <a:cs typeface="Tahoma" pitchFamily="34" charset="0"/>
              </a:rPr>
              <a:t>ม.นเรศวร</a:t>
            </a:r>
            <a:r>
              <a:rPr lang="en-US" sz="2200" dirty="0" smtClean="0">
                <a:latin typeface="Georgia" pitchFamily="18" charset="0"/>
                <a:cs typeface="Tahoma" pitchFamily="34" charset="0"/>
              </a:rPr>
              <a:t>; 2552</a:t>
            </a:r>
          </a:p>
          <a:p>
            <a:endParaRPr lang="th-TH" sz="2200" dirty="0">
              <a:latin typeface="Georgia" pitchFamily="18" charset="0"/>
            </a:endParaRPr>
          </a:p>
        </p:txBody>
      </p:sp>
    </p:spTree>
    <p:extLst>
      <p:ext uri="{BB962C8B-B14F-4D97-AF65-F5344CB8AC3E}">
        <p14:creationId xmlns:p14="http://schemas.microsoft.com/office/powerpoint/2010/main" xmlns="" val="39450187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pPr algn="ctr"/>
            <a:r>
              <a:rPr lang="en-US" sz="4000" b="1" dirty="0" smtClean="0">
                <a:latin typeface="Georgia" pitchFamily="18" charset="0"/>
                <a:cs typeface="Tahoma" pitchFamily="34" charset="0"/>
              </a:rPr>
              <a:t>References (3)</a:t>
            </a:r>
            <a:endParaRPr lang="th-TH" sz="4000" b="1" dirty="0">
              <a:latin typeface="Georgia" pitchFamily="18" charset="0"/>
            </a:endParaRPr>
          </a:p>
        </p:txBody>
      </p:sp>
      <p:sp>
        <p:nvSpPr>
          <p:cNvPr id="3" name="ตัวยึดเนื้อหา 2"/>
          <p:cNvSpPr>
            <a:spLocks noGrp="1"/>
          </p:cNvSpPr>
          <p:nvPr>
            <p:ph idx="1"/>
          </p:nvPr>
        </p:nvSpPr>
        <p:spPr/>
        <p:txBody>
          <a:bodyPr>
            <a:normAutofit fontScale="85000" lnSpcReduction="20000"/>
          </a:bodyPr>
          <a:lstStyle/>
          <a:p>
            <a:pPr marL="576072" indent="-457200">
              <a:buFont typeface="+mj-lt"/>
              <a:buAutoNum type="arabicPeriod" startAt="8"/>
            </a:pPr>
            <a:r>
              <a:rPr lang="th-TH" sz="2400" dirty="0" smtClean="0">
                <a:latin typeface="Tahoma" pitchFamily="34" charset="0"/>
                <a:ea typeface="Tahoma" pitchFamily="34" charset="0"/>
                <a:cs typeface="Tahoma" pitchFamily="34" charset="0"/>
              </a:rPr>
              <a:t>จตุพล ศรีสมบูรณ์. ความรู้เกี่ยวกับมะเร็งปากมดลูก. </a:t>
            </a:r>
            <a:r>
              <a:rPr lang="en-US" sz="2400" dirty="0" smtClean="0">
                <a:latin typeface="Tahoma" pitchFamily="34" charset="0"/>
                <a:ea typeface="Tahoma" pitchFamily="34" charset="0"/>
                <a:cs typeface="Tahoma" pitchFamily="34" charset="0"/>
              </a:rPr>
              <a:t>[</a:t>
            </a:r>
            <a:r>
              <a:rPr lang="th-TH" sz="2400" dirty="0" smtClean="0">
                <a:latin typeface="Tahoma" pitchFamily="34" charset="0"/>
                <a:ea typeface="Tahoma" pitchFamily="34" charset="0"/>
                <a:cs typeface="Tahoma" pitchFamily="34" charset="0"/>
              </a:rPr>
              <a:t>ออนไลน์</a:t>
            </a:r>
            <a:r>
              <a:rPr lang="en-US" sz="2400" dirty="0" smtClean="0">
                <a:latin typeface="Tahoma" pitchFamily="34" charset="0"/>
                <a:ea typeface="Tahoma" pitchFamily="34" charset="0"/>
                <a:cs typeface="Tahoma" pitchFamily="34" charset="0"/>
              </a:rPr>
              <a:t>]</a:t>
            </a:r>
            <a:r>
              <a:rPr lang="th-TH" sz="2400" dirty="0" smtClean="0">
                <a:latin typeface="Tahoma" pitchFamily="34" charset="0"/>
                <a:ea typeface="Tahoma" pitchFamily="34" charset="0"/>
                <a:cs typeface="Tahoma" pitchFamily="34" charset="0"/>
              </a:rPr>
              <a:t>. เข้าถึงได้จาก </a:t>
            </a:r>
            <a:r>
              <a:rPr lang="en-US" sz="2400" dirty="0" smtClean="0">
                <a:latin typeface="Tahoma" pitchFamily="34" charset="0"/>
                <a:ea typeface="Tahoma" pitchFamily="34" charset="0"/>
                <a:cs typeface="Tahoma" pitchFamily="34" charset="0"/>
              </a:rPr>
              <a:t>:http://www.rtcog.or.th/html/articles_details.php?id=13. (</a:t>
            </a:r>
            <a:r>
              <a:rPr lang="th-TH" sz="2400" dirty="0" smtClean="0">
                <a:latin typeface="Tahoma" pitchFamily="34" charset="0"/>
                <a:ea typeface="Tahoma" pitchFamily="34" charset="0"/>
                <a:cs typeface="Tahoma" pitchFamily="34" charset="0"/>
              </a:rPr>
              <a:t>วันที่ค้นข้อมูล</a:t>
            </a:r>
            <a:r>
              <a:rPr lang="en-US" sz="2400" dirty="0" smtClean="0">
                <a:latin typeface="Tahoma" pitchFamily="34" charset="0"/>
                <a:ea typeface="Tahoma" pitchFamily="34" charset="0"/>
                <a:cs typeface="Tahoma" pitchFamily="34" charset="0"/>
              </a:rPr>
              <a:t>23 </a:t>
            </a:r>
            <a:r>
              <a:rPr lang="th-TH" sz="2400" dirty="0" err="1" smtClean="0">
                <a:latin typeface="Tahoma" pitchFamily="34" charset="0"/>
                <a:ea typeface="Tahoma" pitchFamily="34" charset="0"/>
                <a:cs typeface="Tahoma" pitchFamily="34" charset="0"/>
              </a:rPr>
              <a:t>กค</a:t>
            </a:r>
            <a:r>
              <a:rPr lang="th-TH" sz="2400" dirty="0" smtClean="0">
                <a:latin typeface="Tahoma" pitchFamily="34" charset="0"/>
                <a:ea typeface="Tahoma" pitchFamily="34" charset="0"/>
                <a:cs typeface="Tahoma" pitchFamily="34" charset="0"/>
              </a:rPr>
              <a:t> </a:t>
            </a:r>
            <a:r>
              <a:rPr lang="en-US" sz="2400" dirty="0" smtClean="0">
                <a:latin typeface="Tahoma" pitchFamily="34" charset="0"/>
                <a:ea typeface="Tahoma" pitchFamily="34" charset="0"/>
                <a:cs typeface="Tahoma" pitchFamily="34" charset="0"/>
              </a:rPr>
              <a:t>55)</a:t>
            </a:r>
          </a:p>
          <a:p>
            <a:pPr marL="576072" indent="-457200">
              <a:buFont typeface="+mj-lt"/>
              <a:buAutoNum type="arabicPeriod" startAt="8"/>
            </a:pPr>
            <a:endParaRPr lang="en-US" sz="2400" dirty="0" smtClean="0">
              <a:latin typeface="Tahoma" pitchFamily="34" charset="0"/>
              <a:ea typeface="Tahoma" pitchFamily="34" charset="0"/>
              <a:cs typeface="Tahoma" pitchFamily="34" charset="0"/>
            </a:endParaRPr>
          </a:p>
          <a:p>
            <a:pPr marL="576072" indent="-457200">
              <a:buFont typeface="+mj-lt"/>
              <a:buAutoNum type="arabicPeriod" startAt="8"/>
            </a:pPr>
            <a:r>
              <a:rPr lang="th-TH" sz="2400" dirty="0" smtClean="0">
                <a:latin typeface="Tahoma" pitchFamily="34" charset="0"/>
                <a:ea typeface="Tahoma" pitchFamily="34" charset="0"/>
                <a:cs typeface="Tahoma" pitchFamily="34" charset="0"/>
              </a:rPr>
              <a:t>จตุพล ศรีสมบูรณ์</a:t>
            </a:r>
            <a:r>
              <a:rPr lang="en-US" sz="2400" dirty="0" smtClean="0">
                <a:latin typeface="Tahoma" pitchFamily="34" charset="0"/>
                <a:ea typeface="Tahoma" pitchFamily="34" charset="0"/>
                <a:cs typeface="Tahoma" pitchFamily="34" charset="0"/>
              </a:rPr>
              <a:t>.</a:t>
            </a:r>
            <a:r>
              <a:rPr lang="th-TH" sz="2400" dirty="0" smtClean="0">
                <a:latin typeface="Tahoma" pitchFamily="34" charset="0"/>
                <a:ea typeface="Tahoma" pitchFamily="34" charset="0"/>
                <a:cs typeface="Tahoma" pitchFamily="34" charset="0"/>
              </a:rPr>
              <a:t>  มะเร็งนรีเวชวิทยา</a:t>
            </a:r>
            <a:r>
              <a:rPr lang="en-US" sz="2400" dirty="0" smtClean="0">
                <a:latin typeface="Tahoma" pitchFamily="34" charset="0"/>
                <a:ea typeface="Tahoma" pitchFamily="34" charset="0"/>
                <a:cs typeface="Tahoma" pitchFamily="34" charset="0"/>
              </a:rPr>
              <a:t>.  </a:t>
            </a:r>
            <a:r>
              <a:rPr lang="th-TH" sz="2400" dirty="0" smtClean="0">
                <a:latin typeface="Tahoma" pitchFamily="34" charset="0"/>
                <a:ea typeface="Tahoma" pitchFamily="34" charset="0"/>
                <a:cs typeface="Tahoma" pitchFamily="34" charset="0"/>
              </a:rPr>
              <a:t>พิมพ์ครั้งที่ </a:t>
            </a:r>
            <a:r>
              <a:rPr lang="en-US" sz="2400" dirty="0" smtClean="0">
                <a:latin typeface="Tahoma" pitchFamily="34" charset="0"/>
                <a:ea typeface="Tahoma" pitchFamily="34" charset="0"/>
                <a:cs typeface="Tahoma" pitchFamily="34" charset="0"/>
              </a:rPr>
              <a:t>1.  </a:t>
            </a:r>
            <a:r>
              <a:rPr lang="th-TH" sz="2400" dirty="0" smtClean="0">
                <a:latin typeface="Tahoma" pitchFamily="34" charset="0"/>
                <a:ea typeface="Tahoma" pitchFamily="34" charset="0"/>
                <a:cs typeface="Tahoma" pitchFamily="34" charset="0"/>
              </a:rPr>
              <a:t>กรุงเทพ </a:t>
            </a:r>
            <a:r>
              <a:rPr lang="en-US" sz="2400" dirty="0" smtClean="0">
                <a:latin typeface="Tahoma" pitchFamily="34" charset="0"/>
                <a:ea typeface="Tahoma" pitchFamily="34" charset="0"/>
                <a:cs typeface="Tahoma" pitchFamily="34" charset="0"/>
              </a:rPr>
              <a:t>: </a:t>
            </a:r>
            <a:r>
              <a:rPr lang="th-TH" sz="2400" dirty="0" smtClean="0">
                <a:latin typeface="Tahoma" pitchFamily="34" charset="0"/>
                <a:ea typeface="Tahoma" pitchFamily="34" charset="0"/>
                <a:cs typeface="Tahoma" pitchFamily="34" charset="0"/>
              </a:rPr>
              <a:t>ราชวิทยาลัยสูตินรีเวชวิทยาแห่งประเทศไทย</a:t>
            </a:r>
            <a:r>
              <a:rPr lang="en-US" sz="2400" dirty="0" smtClean="0">
                <a:latin typeface="Tahoma" pitchFamily="34" charset="0"/>
                <a:ea typeface="Tahoma" pitchFamily="34" charset="0"/>
                <a:cs typeface="Tahoma" pitchFamily="34" charset="0"/>
              </a:rPr>
              <a:t>, 2554</a:t>
            </a:r>
            <a:endParaRPr lang="th-TH" sz="2400" dirty="0" smtClean="0">
              <a:latin typeface="Tahoma" pitchFamily="34" charset="0"/>
              <a:ea typeface="Tahoma" pitchFamily="34" charset="0"/>
              <a:cs typeface="Tahoma" pitchFamily="34" charset="0"/>
            </a:endParaRPr>
          </a:p>
          <a:p>
            <a:pPr marL="576072" indent="-457200">
              <a:buFont typeface="+mj-lt"/>
              <a:buAutoNum type="arabicPeriod" startAt="8"/>
            </a:pPr>
            <a:endParaRPr lang="en-US" sz="2400" dirty="0" smtClean="0">
              <a:latin typeface="Tahoma" pitchFamily="34" charset="0"/>
              <a:ea typeface="Tahoma" pitchFamily="34" charset="0"/>
              <a:cs typeface="Tahoma" pitchFamily="34" charset="0"/>
            </a:endParaRPr>
          </a:p>
          <a:p>
            <a:pPr marL="576072" indent="-457200">
              <a:buFont typeface="+mj-lt"/>
              <a:buAutoNum type="arabicPeriod" startAt="8"/>
            </a:pPr>
            <a:endParaRPr lang="th-TH" sz="2400" dirty="0" smtClean="0">
              <a:latin typeface="Tahoma" pitchFamily="34" charset="0"/>
              <a:ea typeface="Tahoma" pitchFamily="34" charset="0"/>
              <a:cs typeface="Tahoma" pitchFamily="34" charset="0"/>
            </a:endParaRPr>
          </a:p>
          <a:p>
            <a:pPr marL="576072" indent="-457200">
              <a:buFont typeface="+mj-lt"/>
              <a:buAutoNum type="arabicPeriod" startAt="8"/>
            </a:pPr>
            <a:r>
              <a:rPr lang="th-TH" sz="2400" dirty="0" smtClean="0">
                <a:latin typeface="Tahoma" pitchFamily="34" charset="0"/>
                <a:ea typeface="Tahoma" pitchFamily="34" charset="0"/>
                <a:cs typeface="Tahoma" pitchFamily="34" charset="0"/>
              </a:rPr>
              <a:t>สุขภาพคนไทย 2551</a:t>
            </a:r>
            <a:r>
              <a:rPr lang="en-US" sz="2400" dirty="0" smtClean="0">
                <a:latin typeface="Tahoma" pitchFamily="34" charset="0"/>
                <a:ea typeface="Tahoma" pitchFamily="34" charset="0"/>
                <a:cs typeface="Tahoma" pitchFamily="34" charset="0"/>
              </a:rPr>
              <a:t>” </a:t>
            </a:r>
            <a:r>
              <a:rPr lang="th-TH" sz="2400" dirty="0" smtClean="0">
                <a:latin typeface="Tahoma" pitchFamily="34" charset="0"/>
                <a:ea typeface="Tahoma" pitchFamily="34" charset="0"/>
                <a:cs typeface="Tahoma" pitchFamily="34" charset="0"/>
              </a:rPr>
              <a:t>หน้า 76 </a:t>
            </a:r>
            <a:r>
              <a:rPr lang="en-US" sz="2400" dirty="0" smtClean="0">
                <a:latin typeface="Tahoma" pitchFamily="34" charset="0"/>
                <a:ea typeface="Tahoma" pitchFamily="34" charset="0"/>
                <a:cs typeface="Tahoma" pitchFamily="34" charset="0"/>
              </a:rPr>
              <a:t>–</a:t>
            </a:r>
            <a:r>
              <a:rPr lang="th-TH" sz="2400" dirty="0" smtClean="0">
                <a:latin typeface="Tahoma" pitchFamily="34" charset="0"/>
                <a:ea typeface="Tahoma" pitchFamily="34" charset="0"/>
                <a:cs typeface="Tahoma" pitchFamily="34" charset="0"/>
              </a:rPr>
              <a:t> 80 จัดพิมพ์โดย สถาบันวิจัยประชากรและสังคม มหาวิทยาลัยมหิดล ร่วมกับ สำนักงานกองทุน-สนับสนุนการสร้างเสริมสุขภาพ</a:t>
            </a:r>
          </a:p>
          <a:p>
            <a:pPr marL="576072" indent="-457200">
              <a:buFont typeface="+mj-lt"/>
              <a:buAutoNum type="arabicPeriod" startAt="8"/>
            </a:pPr>
            <a:endParaRPr lang="th-TH" sz="2400" dirty="0" smtClean="0">
              <a:latin typeface="Tahoma" pitchFamily="34" charset="0"/>
              <a:ea typeface="Tahoma" pitchFamily="34" charset="0"/>
              <a:cs typeface="Tahoma" pitchFamily="34" charset="0"/>
            </a:endParaRPr>
          </a:p>
          <a:p>
            <a:pPr marL="576072" indent="-457200">
              <a:buFont typeface="+mj-lt"/>
              <a:buAutoNum type="arabicPeriod" startAt="8"/>
            </a:pPr>
            <a:r>
              <a:rPr lang="th-TH" sz="2400" dirty="0" smtClean="0">
                <a:latin typeface="Tahoma" pitchFamily="34" charset="0"/>
                <a:ea typeface="Tahoma" pitchFamily="34" charset="0"/>
                <a:cs typeface="Tahoma" pitchFamily="34" charset="0"/>
              </a:rPr>
              <a:t>แนวทางปฏิบัติการตรวจคัดกรองมะเร็งปากมดลูกและการรักษาผู้ป่วยที่มีความผิดปกติของปากมดลูก"</a:t>
            </a:r>
            <a:r>
              <a:rPr lang="en-US" sz="2400" dirty="0" smtClean="0">
                <a:latin typeface="Tahoma" pitchFamily="34" charset="0"/>
                <a:ea typeface="Tahoma" pitchFamily="34" charset="0"/>
                <a:cs typeface="Tahoma" pitchFamily="34" charset="0"/>
              </a:rPr>
              <a:t>,</a:t>
            </a:r>
            <a:r>
              <a:rPr lang="th-TH" sz="2400" dirty="0" smtClean="0">
                <a:latin typeface="Tahoma" pitchFamily="34" charset="0"/>
                <a:ea typeface="Tahoma" pitchFamily="34" charset="0"/>
                <a:cs typeface="Tahoma" pitchFamily="34" charset="0"/>
              </a:rPr>
              <a:t>สำนักพัฒนาวิชาการแพทย์ กรมการแพทย์ กระทรวงสาธารณสุข</a:t>
            </a:r>
            <a:r>
              <a:rPr lang="en-US" sz="2400" dirty="0" smtClean="0">
                <a:latin typeface="Tahoma" pitchFamily="34" charset="0"/>
                <a:ea typeface="Tahoma" pitchFamily="34" charset="0"/>
                <a:cs typeface="Tahoma" pitchFamily="34" charset="0"/>
              </a:rPr>
              <a:t>,</a:t>
            </a:r>
            <a:r>
              <a:rPr lang="th-TH" sz="2400" dirty="0" smtClean="0">
                <a:latin typeface="Tahoma" pitchFamily="34" charset="0"/>
                <a:ea typeface="Tahoma" pitchFamily="34" charset="0"/>
                <a:cs typeface="Tahoma" pitchFamily="34" charset="0"/>
              </a:rPr>
              <a:t>พิมพ์ครั้งที่</a:t>
            </a:r>
            <a:r>
              <a:rPr lang="en-US" sz="2400" dirty="0" smtClean="0">
                <a:latin typeface="Tahoma" pitchFamily="34" charset="0"/>
                <a:ea typeface="Tahoma" pitchFamily="34" charset="0"/>
                <a:cs typeface="Tahoma" pitchFamily="34" charset="0"/>
              </a:rPr>
              <a:t>1 2547</a:t>
            </a:r>
          </a:p>
          <a:p>
            <a:endParaRPr lang="th-TH" sz="2200" dirty="0">
              <a:latin typeface="Georgia" pitchFamily="18" charset="0"/>
            </a:endParaRPr>
          </a:p>
        </p:txBody>
      </p:sp>
    </p:spTree>
    <p:extLst>
      <p:ext uri="{BB962C8B-B14F-4D97-AF65-F5344CB8AC3E}">
        <p14:creationId xmlns:p14="http://schemas.microsoft.com/office/powerpoint/2010/main" xmlns="" val="3945018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r>
              <a:rPr lang="en-US" sz="4000" b="1" dirty="0" smtClean="0"/>
              <a:t>Advisors</a:t>
            </a:r>
            <a:endParaRPr lang="th-TH" sz="4000" b="1" dirty="0"/>
          </a:p>
        </p:txBody>
      </p:sp>
      <p:sp>
        <p:nvSpPr>
          <p:cNvPr id="3" name="ตัวยึดเนื้อหา 2"/>
          <p:cNvSpPr>
            <a:spLocks noGrp="1"/>
          </p:cNvSpPr>
          <p:nvPr>
            <p:ph sz="quarter" idx="1"/>
          </p:nvPr>
        </p:nvSpPr>
        <p:spPr/>
        <p:txBody>
          <a:bodyPr/>
          <a:lstStyle/>
          <a:p>
            <a:endParaRPr lang="en-US" dirty="0" smtClean="0"/>
          </a:p>
          <a:p>
            <a:pPr algn="ctr">
              <a:buNone/>
            </a:pPr>
            <a:endParaRPr lang="en-US" dirty="0" smtClean="0"/>
          </a:p>
          <a:p>
            <a:pPr algn="ctr">
              <a:buNone/>
            </a:pPr>
            <a:r>
              <a:rPr lang="en-US" dirty="0" smtClean="0"/>
              <a:t>Sirichaisutthikorn </a:t>
            </a:r>
            <a:r>
              <a:rPr lang="en-US" dirty="0" err="1" smtClean="0"/>
              <a:t>Daranee</a:t>
            </a:r>
            <a:r>
              <a:rPr lang="en-US" dirty="0" smtClean="0"/>
              <a:t>, </a:t>
            </a:r>
            <a:r>
              <a:rPr lang="en-US" dirty="0" err="1" smtClean="0"/>
              <a:t>md</a:t>
            </a:r>
            <a:endParaRPr lang="en-US" dirty="0" smtClean="0"/>
          </a:p>
          <a:p>
            <a:pPr algn="ctr">
              <a:buNone/>
            </a:pPr>
            <a:r>
              <a:rPr lang="en-US" dirty="0" smtClean="0"/>
              <a:t>Leartkajonsin  </a:t>
            </a:r>
            <a:r>
              <a:rPr lang="en-US" dirty="0" err="1" smtClean="0"/>
              <a:t>Suwit</a:t>
            </a:r>
            <a:r>
              <a:rPr lang="en-US" dirty="0" smtClean="0"/>
              <a:t>, </a:t>
            </a:r>
            <a:r>
              <a:rPr lang="en-US" dirty="0" err="1" smtClean="0"/>
              <a:t>md</a:t>
            </a:r>
            <a:endParaRPr lang="th-TH"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rmAutofit/>
          </a:bodyPr>
          <a:lstStyle/>
          <a:p>
            <a:r>
              <a:rPr lang="en-US" sz="4000" b="1" dirty="0" smtClean="0"/>
              <a:t>Background</a:t>
            </a:r>
            <a:endParaRPr lang="th-TH" sz="4000" b="1" dirty="0"/>
          </a:p>
        </p:txBody>
      </p:sp>
      <p:sp>
        <p:nvSpPr>
          <p:cNvPr id="3" name="ตัวยึดเนื้อหา 2"/>
          <p:cNvSpPr>
            <a:spLocks noGrp="1"/>
          </p:cNvSpPr>
          <p:nvPr>
            <p:ph sz="quarter" idx="1"/>
          </p:nvPr>
        </p:nvSpPr>
        <p:spPr/>
        <p:txBody>
          <a:bodyPr/>
          <a:lstStyle/>
          <a:p>
            <a:pPr>
              <a:buClrTx/>
            </a:pPr>
            <a:r>
              <a:rPr lang="en-US" dirty="0" smtClean="0"/>
              <a:t>Cancer is leading cause of death worldwide</a:t>
            </a:r>
          </a:p>
          <a:p>
            <a:pPr>
              <a:buClrTx/>
            </a:pPr>
            <a:r>
              <a:rPr lang="en-US" sz="2800" dirty="0" smtClean="0"/>
              <a:t>Cervical cancer is the third most common malignancy in women worldwide</a:t>
            </a:r>
          </a:p>
          <a:p>
            <a:pPr>
              <a:buClrTx/>
            </a:pPr>
            <a:r>
              <a:rPr lang="en-US" sz="2800" dirty="0" smtClean="0"/>
              <a:t>In Thailand, Cervical Cancer  is the second most common cancer among Thai female patients</a:t>
            </a:r>
          </a:p>
          <a:p>
            <a:pPr>
              <a:buClrTx/>
            </a:pPr>
            <a:r>
              <a:rPr lang="en-US" dirty="0" smtClean="0"/>
              <a:t>It remains a leading cause of cancer-related death for a half of women in Thailand. </a:t>
            </a:r>
            <a:endParaRPr lang="th-TH"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noAutofit/>
          </a:bodyPr>
          <a:lstStyle/>
          <a:p>
            <a:r>
              <a:rPr lang="en-US" sz="4000" b="1" dirty="0" smtClean="0"/>
              <a:t>Background</a:t>
            </a:r>
            <a:endParaRPr lang="th-TH" sz="4000" b="1" dirty="0"/>
          </a:p>
        </p:txBody>
      </p:sp>
      <p:sp>
        <p:nvSpPr>
          <p:cNvPr id="3" name="ตัวยึดเนื้อหา 2"/>
          <p:cNvSpPr>
            <a:spLocks noGrp="1"/>
          </p:cNvSpPr>
          <p:nvPr>
            <p:ph sz="quarter" idx="1"/>
          </p:nvPr>
        </p:nvSpPr>
        <p:spPr/>
        <p:txBody>
          <a:bodyPr/>
          <a:lstStyle/>
          <a:p>
            <a:r>
              <a:rPr lang="en-US" dirty="0" smtClean="0"/>
              <a:t>Cancer screening using Pap smear is beneficial for early detection and prevention of the cervical cancer</a:t>
            </a:r>
          </a:p>
          <a:p>
            <a:r>
              <a:rPr lang="en-US" dirty="0" smtClean="0"/>
              <a:t>Nowadays, There is no the collected data about  the number and severity of the patient had abnormal pap smear in Naresuan University Hospital</a:t>
            </a:r>
          </a:p>
          <a:p>
            <a:r>
              <a:rPr lang="en-US" dirty="0" smtClean="0"/>
              <a:t>To collect and categorize patterns of abnormal pap smear following Bethesda system 2001 is helpful for   </a:t>
            </a:r>
            <a:r>
              <a:rPr lang="en-US" sz="2800" dirty="0" smtClean="0"/>
              <a:t>reduced the incidence and mortality of cervical cancer</a:t>
            </a:r>
            <a:endParaRPr lang="th-TH" dirty="0" smtClean="0"/>
          </a:p>
          <a:p>
            <a:endParaRPr lang="th-TH"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eorgia" pitchFamily="18" charset="0"/>
                <a:cs typeface="Tahoma" pitchFamily="34" charset="0"/>
              </a:rPr>
              <a:t>Objectives</a:t>
            </a:r>
            <a:endParaRPr lang="en-US" sz="4000" b="1" dirty="0">
              <a:latin typeface="Georgia" pitchFamily="18" charset="0"/>
            </a:endParaRPr>
          </a:p>
        </p:txBody>
      </p:sp>
      <p:sp>
        <p:nvSpPr>
          <p:cNvPr id="3" name="Content Placeholder 2"/>
          <p:cNvSpPr>
            <a:spLocks noGrp="1"/>
          </p:cNvSpPr>
          <p:nvPr>
            <p:ph idx="1"/>
          </p:nvPr>
        </p:nvSpPr>
        <p:spPr/>
        <p:txBody>
          <a:bodyPr>
            <a:normAutofit/>
          </a:bodyPr>
          <a:lstStyle/>
          <a:p>
            <a:r>
              <a:rPr lang="en-US" sz="2800" b="1" dirty="0" smtClean="0">
                <a:latin typeface="Georgia" pitchFamily="18" charset="0"/>
                <a:ea typeface="Tahoma" pitchFamily="34" charset="0"/>
                <a:cs typeface="Tahoma" pitchFamily="34" charset="0"/>
              </a:rPr>
              <a:t>Main objective</a:t>
            </a:r>
          </a:p>
          <a:p>
            <a:pPr lvl="1">
              <a:buClrTx/>
              <a:buFont typeface="Calibri" pitchFamily="34" charset="0"/>
              <a:buChar char="-"/>
            </a:pPr>
            <a:r>
              <a:rPr lang="en-US" sz="2400" dirty="0" smtClean="0">
                <a:solidFill>
                  <a:schemeClr val="tx1"/>
                </a:solidFill>
                <a:latin typeface="Georgia" pitchFamily="18" charset="0"/>
              </a:rPr>
              <a:t>to </a:t>
            </a:r>
            <a:r>
              <a:rPr lang="en-US" sz="2400" dirty="0">
                <a:solidFill>
                  <a:schemeClr val="tx1"/>
                </a:solidFill>
                <a:latin typeface="Georgia" pitchFamily="18" charset="0"/>
              </a:rPr>
              <a:t>collect number of patients with abnormal pap smear in colposcopic clinic of Naresuan University </a:t>
            </a:r>
            <a:r>
              <a:rPr lang="en-US" sz="2400" dirty="0" smtClean="0">
                <a:solidFill>
                  <a:schemeClr val="tx1"/>
                </a:solidFill>
                <a:latin typeface="Georgia" pitchFamily="18" charset="0"/>
              </a:rPr>
              <a:t>Hospital</a:t>
            </a:r>
          </a:p>
          <a:p>
            <a:endParaRPr lang="en-US" sz="2800" b="1" dirty="0" smtClean="0">
              <a:latin typeface="Georgia" pitchFamily="18" charset="0"/>
              <a:ea typeface="Tahoma" pitchFamily="34" charset="0"/>
              <a:cs typeface="Tahoma" pitchFamily="34" charset="0"/>
            </a:endParaRPr>
          </a:p>
          <a:p>
            <a:r>
              <a:rPr lang="en-US" sz="2800" b="1" dirty="0" smtClean="0">
                <a:latin typeface="Georgia" pitchFamily="18" charset="0"/>
                <a:ea typeface="Tahoma" pitchFamily="34" charset="0"/>
                <a:cs typeface="Tahoma" pitchFamily="34" charset="0"/>
              </a:rPr>
              <a:t>Minor objective</a:t>
            </a:r>
          </a:p>
          <a:p>
            <a:pPr lvl="1">
              <a:buClrTx/>
              <a:buFont typeface="Calibri" pitchFamily="34" charset="0"/>
              <a:buChar char="-"/>
            </a:pPr>
            <a:r>
              <a:rPr lang="en-US" sz="2400" dirty="0" smtClean="0">
                <a:solidFill>
                  <a:schemeClr val="tx1"/>
                </a:solidFill>
                <a:latin typeface="Georgia" pitchFamily="18" charset="0"/>
              </a:rPr>
              <a:t>to analyze the identification data</a:t>
            </a:r>
            <a:r>
              <a:rPr lang="en-US" sz="2400" b="1" dirty="0" smtClean="0">
                <a:solidFill>
                  <a:schemeClr val="tx1"/>
                </a:solidFill>
                <a:latin typeface="Georgia" pitchFamily="18" charset="0"/>
              </a:rPr>
              <a:t> </a:t>
            </a:r>
            <a:r>
              <a:rPr lang="en-US" sz="2400" dirty="0" smtClean="0">
                <a:solidFill>
                  <a:schemeClr val="tx1"/>
                </a:solidFill>
                <a:latin typeface="Georgia" pitchFamily="18" charset="0"/>
              </a:rPr>
              <a:t>of the patients with abnormal pap smear in colposcopic clinic of Naresuan University Hospital</a:t>
            </a:r>
            <a:endParaRPr lang="en-US" sz="2400" b="1" dirty="0">
              <a:solidFill>
                <a:schemeClr val="tx1"/>
              </a:solidFill>
              <a:latin typeface="Georgia" pitchFamily="18" charset="0"/>
              <a:ea typeface="Tahoma" pitchFamily="34" charset="0"/>
              <a:cs typeface="Tahoma" pitchFamily="34" charset="0"/>
            </a:endParaRPr>
          </a:p>
        </p:txBody>
      </p:sp>
    </p:spTree>
    <p:extLst>
      <p:ext uri="{BB962C8B-B14F-4D97-AF65-F5344CB8AC3E}">
        <p14:creationId xmlns="" xmlns:p14="http://schemas.microsoft.com/office/powerpoint/2010/main" val="4216081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eorgia" pitchFamily="18" charset="0"/>
                <a:cs typeface="Tahoma" pitchFamily="34" charset="0"/>
              </a:rPr>
              <a:t>Research methodology</a:t>
            </a:r>
            <a:endParaRPr lang="en-US" sz="4000" b="1" dirty="0">
              <a:latin typeface="Georgia" pitchFamily="18" charset="0"/>
            </a:endParaRPr>
          </a:p>
        </p:txBody>
      </p:sp>
      <p:sp>
        <p:nvSpPr>
          <p:cNvPr id="3" name="Content Placeholder 2"/>
          <p:cNvSpPr>
            <a:spLocks noGrp="1"/>
          </p:cNvSpPr>
          <p:nvPr>
            <p:ph idx="1"/>
          </p:nvPr>
        </p:nvSpPr>
        <p:spPr/>
        <p:txBody>
          <a:bodyPr>
            <a:normAutofit/>
          </a:bodyPr>
          <a:lstStyle/>
          <a:p>
            <a:r>
              <a:rPr lang="en-US" sz="2800" b="1" dirty="0" smtClean="0">
                <a:latin typeface="Georgia" pitchFamily="18" charset="0"/>
                <a:ea typeface="Tahoma" pitchFamily="34" charset="0"/>
                <a:cs typeface="Tahoma" pitchFamily="34" charset="0"/>
              </a:rPr>
              <a:t>Type of research</a:t>
            </a:r>
          </a:p>
          <a:p>
            <a:pPr lvl="1">
              <a:buClrTx/>
              <a:buFont typeface="Calibri" pitchFamily="34" charset="0"/>
              <a:buChar char="-"/>
            </a:pPr>
            <a:r>
              <a:rPr lang="en-US" sz="2400" dirty="0" smtClean="0">
                <a:solidFill>
                  <a:schemeClr val="tx1"/>
                </a:solidFill>
                <a:latin typeface="Georgia" pitchFamily="18" charset="0"/>
                <a:ea typeface="Tahoma" pitchFamily="34" charset="0"/>
                <a:cs typeface="Tahoma" pitchFamily="34" charset="0"/>
              </a:rPr>
              <a:t>Survey research</a:t>
            </a:r>
          </a:p>
          <a:p>
            <a:r>
              <a:rPr lang="en-US" sz="2800" b="1" dirty="0" smtClean="0">
                <a:latin typeface="Georgia" pitchFamily="18" charset="0"/>
                <a:ea typeface="Tahoma" pitchFamily="34" charset="0"/>
                <a:cs typeface="Tahoma" pitchFamily="34" charset="0"/>
              </a:rPr>
              <a:t>Research method</a:t>
            </a:r>
          </a:p>
          <a:p>
            <a:pPr lvl="1">
              <a:buClrTx/>
              <a:buFont typeface="Calibri" pitchFamily="34" charset="0"/>
              <a:buChar char="-"/>
            </a:pPr>
            <a:r>
              <a:rPr lang="en-US" sz="2400" dirty="0" smtClean="0">
                <a:solidFill>
                  <a:schemeClr val="tx1"/>
                </a:solidFill>
                <a:latin typeface="Georgia" pitchFamily="18" charset="0"/>
                <a:cs typeface="Tahoma" pitchFamily="34" charset="0"/>
              </a:rPr>
              <a:t>Cross-sectional Descriptive Design</a:t>
            </a:r>
          </a:p>
          <a:p>
            <a:r>
              <a:rPr lang="en-US" sz="2800" b="1" dirty="0" smtClean="0">
                <a:latin typeface="Georgia" pitchFamily="18" charset="0"/>
                <a:cs typeface="Tahoma" pitchFamily="34" charset="0"/>
              </a:rPr>
              <a:t>Resource</a:t>
            </a:r>
            <a:r>
              <a:rPr lang="en-US" dirty="0" smtClean="0">
                <a:latin typeface="Georgia" pitchFamily="18" charset="0"/>
                <a:cs typeface="Tahoma" pitchFamily="34" charset="0"/>
              </a:rPr>
              <a:t> </a:t>
            </a:r>
          </a:p>
          <a:p>
            <a:pPr lvl="1">
              <a:buClrTx/>
              <a:buFont typeface="Calibri" pitchFamily="34" charset="0"/>
              <a:buChar char="-"/>
            </a:pPr>
            <a:r>
              <a:rPr lang="en-US" sz="2400" dirty="0" smtClean="0">
                <a:solidFill>
                  <a:schemeClr val="tx1"/>
                </a:solidFill>
                <a:latin typeface="Georgia" pitchFamily="18" charset="0"/>
                <a:cs typeface="Tahoma" pitchFamily="34" charset="0"/>
              </a:rPr>
              <a:t>OPD gynecologic and obstetric department</a:t>
            </a:r>
          </a:p>
          <a:p>
            <a:pPr lvl="1">
              <a:buClrTx/>
              <a:buFont typeface="Calibri" pitchFamily="34" charset="0"/>
              <a:buChar char="-"/>
            </a:pPr>
            <a:r>
              <a:rPr lang="en-US" sz="2400" dirty="0" smtClean="0">
                <a:solidFill>
                  <a:schemeClr val="tx1"/>
                </a:solidFill>
                <a:latin typeface="Georgia" pitchFamily="18" charset="0"/>
                <a:cs typeface="Tahoma" pitchFamily="34" charset="0"/>
              </a:rPr>
              <a:t>Pathological department</a:t>
            </a:r>
          </a:p>
          <a:p>
            <a:pPr lvl="1">
              <a:buClrTx/>
              <a:buFont typeface="Calibri" pitchFamily="34" charset="0"/>
              <a:buChar char="-"/>
            </a:pPr>
            <a:r>
              <a:rPr lang="en-US" sz="2400" dirty="0" smtClean="0">
                <a:solidFill>
                  <a:schemeClr val="tx1"/>
                </a:solidFill>
                <a:latin typeface="Georgia" pitchFamily="18" charset="0"/>
                <a:cs typeface="Tahoma" pitchFamily="34" charset="0"/>
              </a:rPr>
              <a:t>Medical record room</a:t>
            </a:r>
          </a:p>
          <a:p>
            <a:pPr lvl="1"/>
            <a:endParaRPr lang="en-US" sz="2400" dirty="0" smtClean="0">
              <a:solidFill>
                <a:schemeClr val="tx1"/>
              </a:solidFill>
              <a:latin typeface="Georgia" pitchFamily="18" charset="0"/>
              <a:cs typeface="Tahoma" pitchFamily="34" charset="0"/>
            </a:endParaRPr>
          </a:p>
          <a:p>
            <a:pPr lvl="1"/>
            <a:endParaRPr lang="en-US" sz="2400" b="1" dirty="0">
              <a:latin typeface="Georgia" pitchFamily="18" charset="0"/>
              <a:ea typeface="Tahoma" pitchFamily="34" charset="0"/>
              <a:cs typeface="Tahoma" pitchFamily="34" charset="0"/>
            </a:endParaRPr>
          </a:p>
        </p:txBody>
      </p:sp>
    </p:spTree>
    <p:extLst>
      <p:ext uri="{BB962C8B-B14F-4D97-AF65-F5344CB8AC3E}">
        <p14:creationId xmlns="" xmlns:p14="http://schemas.microsoft.com/office/powerpoint/2010/main" val="362619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eorgia" pitchFamily="18" charset="0"/>
                <a:cs typeface="Tahoma" pitchFamily="34" charset="0"/>
              </a:rPr>
              <a:t>Research methodology</a:t>
            </a:r>
            <a:endParaRPr lang="en-US" sz="4000" b="1" dirty="0">
              <a:latin typeface="Georgia" pitchFamily="18" charset="0"/>
            </a:endParaRPr>
          </a:p>
        </p:txBody>
      </p:sp>
      <p:sp>
        <p:nvSpPr>
          <p:cNvPr id="3" name="Content Placeholder 2"/>
          <p:cNvSpPr>
            <a:spLocks noGrp="1"/>
          </p:cNvSpPr>
          <p:nvPr>
            <p:ph idx="1"/>
          </p:nvPr>
        </p:nvSpPr>
        <p:spPr/>
        <p:txBody>
          <a:bodyPr>
            <a:normAutofit/>
          </a:bodyPr>
          <a:lstStyle/>
          <a:p>
            <a:r>
              <a:rPr lang="en-US" sz="2800" b="1" dirty="0" smtClean="0">
                <a:solidFill>
                  <a:srgbClr val="FFFFFF"/>
                </a:solidFill>
                <a:latin typeface="Georgia" pitchFamily="18" charset="0"/>
                <a:ea typeface="Tahoma" pitchFamily="34" charset="0"/>
                <a:cs typeface="Tahoma" pitchFamily="34" charset="0"/>
              </a:rPr>
              <a:t>Population </a:t>
            </a:r>
          </a:p>
          <a:p>
            <a:pPr marL="742950" lvl="2" indent="-342900"/>
            <a:endParaRPr lang="en-US" dirty="0" smtClean="0">
              <a:solidFill>
                <a:srgbClr val="FFFFFF"/>
              </a:solidFill>
              <a:latin typeface="Georgia" pitchFamily="18" charset="0"/>
              <a:cs typeface="Tahoma" pitchFamily="34" charset="0"/>
            </a:endParaRPr>
          </a:p>
          <a:p>
            <a:pPr marL="742950" lvl="2" indent="-342900">
              <a:buNone/>
            </a:pPr>
            <a:r>
              <a:rPr lang="en-US" sz="2400" b="1" dirty="0" smtClean="0">
                <a:solidFill>
                  <a:srgbClr val="FFFFFF"/>
                </a:solidFill>
                <a:latin typeface="Georgia" pitchFamily="18" charset="0"/>
                <a:cs typeface="Tahoma" pitchFamily="34" charset="0"/>
              </a:rPr>
              <a:t>Inclusion Criteria: </a:t>
            </a:r>
          </a:p>
          <a:p>
            <a:pPr marL="742950" lvl="2" indent="-342900">
              <a:buClrTx/>
              <a:buFont typeface="Calibri" pitchFamily="34" charset="0"/>
              <a:buChar char="-"/>
            </a:pPr>
            <a:r>
              <a:rPr lang="en-US" sz="2400" dirty="0" smtClean="0">
                <a:solidFill>
                  <a:srgbClr val="FFFFFF"/>
                </a:solidFill>
                <a:latin typeface="Georgia" pitchFamily="18" charset="0"/>
                <a:cs typeface="Tahoma" pitchFamily="34" charset="0"/>
              </a:rPr>
              <a:t>The female patients  first time </a:t>
            </a:r>
            <a:r>
              <a:rPr lang="en-US" sz="2400" dirty="0" smtClean="0">
                <a:solidFill>
                  <a:srgbClr val="FFFFFF"/>
                </a:solidFill>
                <a:latin typeface="Georgia" pitchFamily="18" charset="0"/>
                <a:ea typeface="Tahoma" pitchFamily="34" charset="0"/>
                <a:cs typeface="Tahoma" pitchFamily="34" charset="0"/>
              </a:rPr>
              <a:t>checking-up </a:t>
            </a:r>
            <a:r>
              <a:rPr lang="en-US" sz="2400" dirty="0">
                <a:solidFill>
                  <a:srgbClr val="FFFFFF"/>
                </a:solidFill>
                <a:latin typeface="Georgia" pitchFamily="18" charset="0"/>
                <a:ea typeface="Tahoma" pitchFamily="34" charset="0"/>
                <a:cs typeface="Tahoma" pitchFamily="34" charset="0"/>
              </a:rPr>
              <a:t>for cervical cancer by </a:t>
            </a:r>
            <a:r>
              <a:rPr lang="en-US" sz="2400" dirty="0" smtClean="0">
                <a:solidFill>
                  <a:srgbClr val="FFFFFF"/>
                </a:solidFill>
                <a:latin typeface="Georgia" pitchFamily="18" charset="0"/>
                <a:ea typeface="Tahoma" pitchFamily="34" charset="0"/>
                <a:cs typeface="Tahoma" pitchFamily="34" charset="0"/>
              </a:rPr>
              <a:t>Pap smear </a:t>
            </a:r>
            <a:r>
              <a:rPr lang="en-US" sz="2400" dirty="0">
                <a:solidFill>
                  <a:srgbClr val="FFFFFF"/>
                </a:solidFill>
                <a:latin typeface="Georgia" pitchFamily="18" charset="0"/>
                <a:ea typeface="Tahoma" pitchFamily="34" charset="0"/>
                <a:cs typeface="Tahoma" pitchFamily="34" charset="0"/>
              </a:rPr>
              <a:t>in colposcopic </a:t>
            </a:r>
            <a:r>
              <a:rPr lang="en-US" sz="2400" dirty="0" smtClean="0">
                <a:solidFill>
                  <a:srgbClr val="FFFFFF"/>
                </a:solidFill>
                <a:latin typeface="Georgia" pitchFamily="18" charset="0"/>
                <a:ea typeface="Tahoma" pitchFamily="34" charset="0"/>
                <a:cs typeface="Tahoma" pitchFamily="34" charset="0"/>
              </a:rPr>
              <a:t>clinic in Naresuan </a:t>
            </a:r>
            <a:r>
              <a:rPr lang="en-US" sz="2400" dirty="0">
                <a:solidFill>
                  <a:srgbClr val="FFFFFF"/>
                </a:solidFill>
                <a:latin typeface="Georgia" pitchFamily="18" charset="0"/>
                <a:ea typeface="Tahoma" pitchFamily="34" charset="0"/>
                <a:cs typeface="Tahoma" pitchFamily="34" charset="0"/>
              </a:rPr>
              <a:t>University </a:t>
            </a:r>
            <a:r>
              <a:rPr lang="en-US" sz="2400" dirty="0" smtClean="0">
                <a:solidFill>
                  <a:srgbClr val="FFFFFF"/>
                </a:solidFill>
                <a:latin typeface="Georgia" pitchFamily="18" charset="0"/>
                <a:ea typeface="Tahoma" pitchFamily="34" charset="0"/>
                <a:cs typeface="Tahoma" pitchFamily="34" charset="0"/>
              </a:rPr>
              <a:t>Hospital</a:t>
            </a:r>
          </a:p>
          <a:p>
            <a:pPr marL="742950" lvl="2" indent="-342900">
              <a:buNone/>
            </a:pPr>
            <a:endParaRPr lang="en-US" sz="2400" dirty="0" smtClean="0">
              <a:solidFill>
                <a:srgbClr val="FFFFFF"/>
              </a:solidFill>
              <a:latin typeface="Georgia" pitchFamily="18" charset="0"/>
              <a:cs typeface="Tahoma" pitchFamily="34" charset="0"/>
            </a:endParaRPr>
          </a:p>
          <a:p>
            <a:pPr marL="742950" lvl="2" indent="-342900">
              <a:buNone/>
            </a:pPr>
            <a:r>
              <a:rPr lang="en-US" sz="2400" b="1" dirty="0" smtClean="0">
                <a:solidFill>
                  <a:srgbClr val="FFFFFF"/>
                </a:solidFill>
                <a:latin typeface="Georgia" pitchFamily="18" charset="0"/>
                <a:cs typeface="Tahoma" pitchFamily="34" charset="0"/>
              </a:rPr>
              <a:t>Exclusion Criteria: </a:t>
            </a:r>
          </a:p>
          <a:p>
            <a:pPr marL="742950" lvl="2" indent="-342900">
              <a:buClrTx/>
              <a:buFont typeface="Calibri" pitchFamily="34" charset="0"/>
              <a:buChar char="-"/>
            </a:pPr>
            <a:r>
              <a:rPr lang="en-US" sz="2400" dirty="0" smtClean="0">
                <a:solidFill>
                  <a:srgbClr val="FFFFFF"/>
                </a:solidFill>
                <a:latin typeface="Georgia" pitchFamily="18" charset="0"/>
                <a:cs typeface="Tahoma" pitchFamily="34" charset="0"/>
              </a:rPr>
              <a:t>The female patients who came in </a:t>
            </a:r>
            <a:r>
              <a:rPr lang="en-US" sz="2400" dirty="0" smtClean="0">
                <a:solidFill>
                  <a:srgbClr val="FFFFFF"/>
                </a:solidFill>
                <a:latin typeface="Georgia" pitchFamily="18" charset="0"/>
                <a:ea typeface="Tahoma" pitchFamily="34" charset="0"/>
                <a:cs typeface="Tahoma" pitchFamily="34" charset="0"/>
              </a:rPr>
              <a:t>colposcopic clinic in Naresuan University Hospital for treatment and followed up about an abnormal pap smear pattern</a:t>
            </a:r>
          </a:p>
          <a:p>
            <a:pPr marL="1200150" lvl="3" indent="-342900"/>
            <a:endParaRPr lang="th-TH" sz="1800" dirty="0" smtClean="0">
              <a:solidFill>
                <a:srgbClr val="FFFFFF"/>
              </a:solidFill>
              <a:latin typeface="Georgia" pitchFamily="18" charset="0"/>
              <a:cs typeface="Tahoma" pitchFamily="34" charset="0"/>
            </a:endParaRPr>
          </a:p>
          <a:p>
            <a:endParaRPr lang="en-US" sz="2400" dirty="0" smtClean="0">
              <a:solidFill>
                <a:srgbClr val="FFFFFF"/>
              </a:solidFill>
              <a:latin typeface="Georgia" pitchFamily="18" charset="0"/>
              <a:cs typeface="Tahoma" pitchFamily="34" charset="0"/>
            </a:endParaRPr>
          </a:p>
          <a:p>
            <a:pPr lvl="1"/>
            <a:endParaRPr lang="en-US" sz="2400" dirty="0" smtClean="0">
              <a:solidFill>
                <a:srgbClr val="FFFFFF"/>
              </a:solidFill>
              <a:latin typeface="Georgia" pitchFamily="18" charset="0"/>
              <a:cs typeface="Tahoma" pitchFamily="34" charset="0"/>
            </a:endParaRPr>
          </a:p>
          <a:p>
            <a:pPr lvl="1"/>
            <a:endParaRPr lang="en-US" sz="2400" b="1" dirty="0">
              <a:solidFill>
                <a:srgbClr val="FFFFFF"/>
              </a:solidFill>
              <a:latin typeface="Georgia" pitchFamily="18" charset="0"/>
              <a:ea typeface="Tahoma" pitchFamily="34" charset="0"/>
              <a:cs typeface="Tahoma" pitchFamily="34" charset="0"/>
            </a:endParaRPr>
          </a:p>
        </p:txBody>
      </p:sp>
    </p:spTree>
    <p:extLst>
      <p:ext uri="{BB962C8B-B14F-4D97-AF65-F5344CB8AC3E}">
        <p14:creationId xmlns="" xmlns:p14="http://schemas.microsoft.com/office/powerpoint/2010/main" val="3371719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eorgia" pitchFamily="18" charset="0"/>
                <a:cs typeface="Tahoma" pitchFamily="34" charset="0"/>
              </a:rPr>
              <a:t>Research methodology</a:t>
            </a:r>
            <a:endParaRPr lang="en-US" sz="4000" b="1" dirty="0">
              <a:latin typeface="Georgia" pitchFamily="18" charset="0"/>
            </a:endParaRPr>
          </a:p>
        </p:txBody>
      </p:sp>
      <p:sp>
        <p:nvSpPr>
          <p:cNvPr id="3" name="Content Placeholder 2"/>
          <p:cNvSpPr>
            <a:spLocks noGrp="1"/>
          </p:cNvSpPr>
          <p:nvPr>
            <p:ph idx="1"/>
          </p:nvPr>
        </p:nvSpPr>
        <p:spPr/>
        <p:txBody>
          <a:bodyPr>
            <a:normAutofit/>
          </a:bodyPr>
          <a:lstStyle/>
          <a:p>
            <a:r>
              <a:rPr lang="en-US" sz="2800" b="1" dirty="0" smtClean="0">
                <a:latin typeface="Georgia" pitchFamily="18" charset="0"/>
                <a:ea typeface="Tahoma" pitchFamily="34" charset="0"/>
                <a:cs typeface="Tahoma" pitchFamily="34" charset="0"/>
              </a:rPr>
              <a:t>Data collecting methods</a:t>
            </a:r>
          </a:p>
          <a:p>
            <a:pPr lvl="1">
              <a:buClrTx/>
              <a:buFont typeface="Calibri" pitchFamily="34" charset="0"/>
              <a:buChar char="-"/>
            </a:pPr>
            <a:r>
              <a:rPr lang="en-US" sz="2400" dirty="0" smtClean="0">
                <a:solidFill>
                  <a:schemeClr val="tx1"/>
                </a:solidFill>
                <a:latin typeface="Georgia" pitchFamily="18" charset="0"/>
                <a:ea typeface="Tahoma" pitchFamily="34" charset="0"/>
                <a:cs typeface="Tahoma" pitchFamily="34" charset="0"/>
              </a:rPr>
              <a:t>Hospital number of the patients who have abnormal pap smear were brought to collect the data </a:t>
            </a:r>
          </a:p>
          <a:p>
            <a:pPr lvl="1">
              <a:buClrTx/>
              <a:buFont typeface="Calibri" pitchFamily="34" charset="0"/>
              <a:buChar char="-"/>
            </a:pPr>
            <a:r>
              <a:rPr lang="en-US" sz="2400" dirty="0" smtClean="0">
                <a:solidFill>
                  <a:schemeClr val="tx1"/>
                </a:solidFill>
                <a:latin typeface="Georgia" pitchFamily="18" charset="0"/>
                <a:ea typeface="Tahoma" pitchFamily="34" charset="0"/>
                <a:cs typeface="Tahoma" pitchFamily="34" charset="0"/>
              </a:rPr>
              <a:t>Data collecting form was design</a:t>
            </a:r>
          </a:p>
          <a:p>
            <a:pPr lvl="1">
              <a:buClrTx/>
              <a:buFont typeface="Calibri" pitchFamily="34" charset="0"/>
              <a:buChar char="-"/>
            </a:pPr>
            <a:r>
              <a:rPr lang="en-US" sz="2400" dirty="0" smtClean="0">
                <a:solidFill>
                  <a:schemeClr val="tx1"/>
                </a:solidFill>
                <a:latin typeface="Georgia" pitchFamily="18" charset="0"/>
                <a:ea typeface="Tahoma" pitchFamily="34" charset="0"/>
                <a:cs typeface="Tahoma" pitchFamily="34" charset="0"/>
              </a:rPr>
              <a:t>Data were Collected at medical record room</a:t>
            </a:r>
          </a:p>
          <a:p>
            <a:pPr lvl="1">
              <a:buClrTx/>
              <a:buFont typeface="Calibri" pitchFamily="34" charset="0"/>
              <a:buChar char="-"/>
            </a:pPr>
            <a:r>
              <a:rPr lang="en-US" sz="2400" dirty="0" smtClean="0">
                <a:solidFill>
                  <a:schemeClr val="tx1"/>
                </a:solidFill>
                <a:latin typeface="Georgia" pitchFamily="18" charset="0"/>
                <a:ea typeface="Tahoma" pitchFamily="34" charset="0"/>
                <a:cs typeface="Tahoma" pitchFamily="34" charset="0"/>
              </a:rPr>
              <a:t>The data were evaluated and analyzed</a:t>
            </a:r>
          </a:p>
          <a:p>
            <a:r>
              <a:rPr lang="en-US" sz="2800" b="1" dirty="0" smtClean="0">
                <a:latin typeface="Georgia" pitchFamily="18" charset="0"/>
                <a:cs typeface="Tahoma" pitchFamily="34" charset="0"/>
              </a:rPr>
              <a:t>Data evaluation and analysis</a:t>
            </a:r>
            <a:endParaRPr lang="th-TH" sz="2800" b="1" dirty="0" smtClean="0">
              <a:latin typeface="Georgia" pitchFamily="18" charset="0"/>
              <a:cs typeface="Tahoma" pitchFamily="34" charset="0"/>
            </a:endParaRPr>
          </a:p>
          <a:p>
            <a:pPr lvl="1">
              <a:buClrTx/>
              <a:buFont typeface="Calibri" pitchFamily="34" charset="0"/>
              <a:buChar char="-"/>
            </a:pPr>
            <a:r>
              <a:rPr lang="en-US" sz="2400" dirty="0" smtClean="0">
                <a:solidFill>
                  <a:schemeClr val="tx1"/>
                </a:solidFill>
                <a:latin typeface="Georgia" pitchFamily="18" charset="0"/>
                <a:cs typeface="Tahoma" pitchFamily="34" charset="0"/>
              </a:rPr>
              <a:t>The analysis uses a descriptive statistic such as number, percentage, and means</a:t>
            </a:r>
          </a:p>
          <a:p>
            <a:pPr lvl="1">
              <a:buClrTx/>
              <a:buFont typeface="Calibri" pitchFamily="34" charset="0"/>
              <a:buChar char="-"/>
            </a:pPr>
            <a:r>
              <a:rPr lang="en-US" sz="2400" dirty="0" smtClean="0">
                <a:solidFill>
                  <a:schemeClr val="tx1"/>
                </a:solidFill>
                <a:latin typeface="Georgia" pitchFamily="18" charset="0"/>
                <a:cs typeface="Tahoma" pitchFamily="34" charset="0"/>
              </a:rPr>
              <a:t>The study presentation uses table and graph</a:t>
            </a:r>
            <a:endParaRPr lang="en-US" sz="2400" dirty="0" smtClean="0">
              <a:solidFill>
                <a:schemeClr val="tx1"/>
              </a:solidFill>
              <a:latin typeface="Georgia" pitchFamily="18" charset="0"/>
            </a:endParaRPr>
          </a:p>
          <a:p>
            <a:pPr lvl="1"/>
            <a:endParaRPr lang="en-US" sz="2800" b="1" dirty="0">
              <a:solidFill>
                <a:schemeClr val="tx1"/>
              </a:solidFill>
              <a:latin typeface="Georgia" pitchFamily="18" charset="0"/>
            </a:endParaRPr>
          </a:p>
        </p:txBody>
      </p:sp>
    </p:spTree>
    <p:extLst>
      <p:ext uri="{BB962C8B-B14F-4D97-AF65-F5344CB8AC3E}">
        <p14:creationId xmlns="" xmlns:p14="http://schemas.microsoft.com/office/powerpoint/2010/main" val="43973685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เทศบาล">
  <a:themeElements>
    <a:clrScheme name="กำหนดเอง 26">
      <a:dk1>
        <a:srgbClr val="FFFFFF"/>
      </a:dk1>
      <a:lt1>
        <a:srgbClr val="262626"/>
      </a:lt1>
      <a:dk2>
        <a:srgbClr val="262626"/>
      </a:dk2>
      <a:lt2>
        <a:srgbClr val="262626"/>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เทศบาล">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เทศบาล">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ชุดรูปแบบของ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635</TotalTime>
  <Words>1988</Words>
  <Application>Microsoft Office PowerPoint</Application>
  <PresentationFormat>นำเสนอทางหน้าจอ (4:3)</PresentationFormat>
  <Paragraphs>258</Paragraphs>
  <Slides>24</Slides>
  <Notes>21</Notes>
  <HiddenSlides>4</HiddenSlides>
  <MMClips>0</MMClips>
  <ScaleCrop>false</ScaleCrop>
  <HeadingPairs>
    <vt:vector size="4" baseType="variant">
      <vt:variant>
        <vt:lpstr>ชุดรูปแบบ</vt:lpstr>
      </vt:variant>
      <vt:variant>
        <vt:i4>1</vt:i4>
      </vt:variant>
      <vt:variant>
        <vt:lpstr>ชื่อเรื่องภาพนิ่ง</vt:lpstr>
      </vt:variant>
      <vt:variant>
        <vt:i4>24</vt:i4>
      </vt:variant>
    </vt:vector>
  </HeadingPairs>
  <TitlesOfParts>
    <vt:vector size="25" baseType="lpstr">
      <vt:lpstr>เทศบาล</vt:lpstr>
      <vt:lpstr>Abnormal Pap Smear Patterns Following the Bethesda System 2001 of Patients in the Colposcopic Clinic in Naresuan University Hospital</vt:lpstr>
      <vt:lpstr>Researcher</vt:lpstr>
      <vt:lpstr>Advisors</vt:lpstr>
      <vt:lpstr>Background</vt:lpstr>
      <vt:lpstr>Background</vt:lpstr>
      <vt:lpstr>Objectives</vt:lpstr>
      <vt:lpstr>Research methodology</vt:lpstr>
      <vt:lpstr>Research methodology</vt:lpstr>
      <vt:lpstr>Research methodology</vt:lpstr>
      <vt:lpstr>ภาพนิ่ง 10</vt:lpstr>
      <vt:lpstr>Collected Data Form(2)</vt:lpstr>
      <vt:lpstr>Results</vt:lpstr>
      <vt:lpstr>The identification data of  the patients with  abnormal pap smear in colposcopic clinic  in Naresuan University Hospital</vt:lpstr>
      <vt:lpstr>The percentage of Squamous cell epithelial abnormality  of  the patients in colposcopic clinic in Naresuan University Hospital</vt:lpstr>
      <vt:lpstr>The number of the patient with Squamous cell epithelial abnormality  of the patients in colposcopic clinic in Naresuan University Hospital</vt:lpstr>
      <vt:lpstr>Conclusion</vt:lpstr>
      <vt:lpstr>Conclusion</vt:lpstr>
      <vt:lpstr>Conclusion</vt:lpstr>
      <vt:lpstr>THANKS</vt:lpstr>
      <vt:lpstr>ข้อเสนอแนะจากงานวิจัย</vt:lpstr>
      <vt:lpstr>ภาพนิ่ง 21</vt:lpstr>
      <vt:lpstr>References (1)</vt:lpstr>
      <vt:lpstr>References (2)</vt:lpstr>
      <vt:lpstr>References (3)</vt:lpstr>
    </vt:vector>
  </TitlesOfParts>
  <Company>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Abnormal Pap Smear Patterns Following the Bethesda System 2001 in Patients of the Colposcopic Clinic of Naresuan University Hospital</dc:title>
  <dc:creator>HomeUser</dc:creator>
  <cp:lastModifiedBy>HomeUser</cp:lastModifiedBy>
  <cp:revision>77</cp:revision>
  <dcterms:created xsi:type="dcterms:W3CDTF">2013-12-21T19:30:05Z</dcterms:created>
  <dcterms:modified xsi:type="dcterms:W3CDTF">2013-12-25T01:18:28Z</dcterms:modified>
</cp:coreProperties>
</file>